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3" r:id="rId4"/>
    <p:sldMasterId id="2147483704" r:id="rId5"/>
    <p:sldMasterId id="2147483705" r:id="rId6"/>
    <p:sldMasterId id="2147483706" r:id="rId7"/>
    <p:sldMasterId id="2147483707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</p:sldIdLst>
  <p:sldSz cy="6858000" cx="12192000"/>
  <p:notesSz cx="6858000" cy="9144000"/>
  <p:embeddedFontLst>
    <p:embeddedFont>
      <p:font typeface="Corben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2.xml"/><Relationship Id="rId10" Type="http://schemas.openxmlformats.org/officeDocument/2006/relationships/slide" Target="slides/slide1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" Type="http://schemas.openxmlformats.org/officeDocument/2006/relationships/theme" Target="theme/theme5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6" Type="http://schemas.openxmlformats.org/officeDocument/2006/relationships/font" Target="fonts/Corben-bold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3" name="Google Shape;273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9" name="Google Shape;289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delar" type="twoObj">
  <p:cSld name="TWO_OBJECT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1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med bildtext" type="objTx">
  <p:cSld name="OBJECT_WITH_CAPTION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2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Google Shape;96;p2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2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2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2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2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2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2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2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delar" type="twoObj">
  <p:cSld name="TWO_OBJECTS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2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2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2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Google Shape;127;p3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3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3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3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3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3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med bildtext" type="objTx">
  <p:cSld name="OBJECT_WITH_CAPTION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3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Google Shape;140;p3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Google Shape;141;p3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Google Shape;144;p3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" name="Google Shape;145;p3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" name="Google Shape;146;p3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Google Shape;149;p3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Google Shape;150;p3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" name="Google Shape;153;p3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" name="Google Shape;154;p3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p3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Google Shape;161;p3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3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Google Shape;165;p3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Google Shape;168;p4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9" name="Google Shape;169;p4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delar" type="twoObj">
  <p:cSld name="TWO_OBJECTS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p4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" name="Google Shape;173;p4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Google Shape;174;p4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" name="Google Shape;177;p4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" name="Google Shape;178;p4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9" name="Google Shape;179;p4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" name="Google Shape;180;p4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1" name="Google Shape;181;p4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4" name="Google Shape;184;p4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delar" type="twoObj">
  <p:cSld name="TWO_OBJECT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med bildtext" type="objTx">
  <p:cSld name="OBJECT_WITH_CAPTION_TEXT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9" name="Google Shape;189;p4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0" name="Google Shape;190;p4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Google Shape;191;p4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4" name="Google Shape;194;p4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Google Shape;195;p4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4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9" name="Google Shape;199;p4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0" name="Google Shape;200;p4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3" name="Google Shape;203;p4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4" name="Google Shape;204;p4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5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5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4" name="Google Shape;214;p5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5" name="Google Shape;215;p5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8" name="Google Shape;218;p5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9" name="Google Shape;219;p5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delar" type="twoObj">
  <p:cSld name="TWO_OBJECTS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2" name="Google Shape;222;p5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3" name="Google Shape;223;p5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5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7" name="Google Shape;227;p5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8" name="Google Shape;228;p5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9" name="Google Shape;229;p5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0" name="Google Shape;230;p5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p5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4" name="Google Shape;234;p5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med bildtext" type="objTx">
  <p:cSld name="OBJECT_WITH_CAPTION_TEXT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9" name="Google Shape;239;p5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0" name="Google Shape;240;p5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5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5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4" name="Google Shape;244;p5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5" name="Google Shape;245;p5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6" name="Google Shape;246;p5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9" name="Google Shape;249;p5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0" name="Google Shape;250;p5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6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3" name="Google Shape;253;p6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4" name="Google Shape;254;p6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med bildtext" type="objTx">
  <p:cSld name="OBJECT_WITH_CAPTIO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6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3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44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3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55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A545D"/>
            </a:gs>
            <a:gs pos="45999">
              <a:srgbClr val="F7535C">
                <a:alpha val="83529"/>
              </a:srgbClr>
            </a:gs>
            <a:gs pos="98999">
              <a:srgbClr val="FA545D">
                <a:alpha val="65098"/>
              </a:srgbClr>
            </a:gs>
            <a:gs pos="100000">
              <a:srgbClr val="FA545D">
                <a:alpha val="64705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3"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693275" y="6238875"/>
            <a:ext cx="2222500" cy="3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9AA2E"/>
            </a:gs>
            <a:gs pos="43999">
              <a:srgbClr val="E9AA2E">
                <a:alpha val="72549"/>
              </a:srgbClr>
            </a:gs>
            <a:gs pos="100000">
              <a:srgbClr val="E9AA2E">
                <a:alpha val="37647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3" id="56" name="Google Shape;56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693275" y="6238875"/>
            <a:ext cx="2222500" cy="3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66A16"/>
            </a:gs>
            <a:gs pos="45999">
              <a:srgbClr val="088A1D">
                <a:alpha val="62352"/>
              </a:srgbClr>
            </a:gs>
            <a:gs pos="98999">
              <a:srgbClr val="088A1D">
                <a:alpha val="19607"/>
              </a:srgbClr>
            </a:gs>
            <a:gs pos="100000">
              <a:srgbClr val="088A1D">
                <a:alpha val="18431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3" id="106" name="Google Shape;106;p2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693275" y="6238875"/>
            <a:ext cx="2222500" cy="3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36C75"/>
            </a:gs>
            <a:gs pos="45000">
              <a:srgbClr val="036C75">
                <a:alpha val="83921"/>
              </a:srgbClr>
            </a:gs>
            <a:gs pos="100000">
              <a:srgbClr val="036C75">
                <a:alpha val="64705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3" id="156" name="Google Shape;156;p3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693275" y="6238875"/>
            <a:ext cx="2222500" cy="3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77C5"/>
            </a:gs>
            <a:gs pos="43999">
              <a:srgbClr val="0077C5">
                <a:alpha val="80000"/>
              </a:srgbClr>
            </a:gs>
            <a:gs pos="100000">
              <a:srgbClr val="0077C5">
                <a:alpha val="54901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3" id="206" name="Google Shape;206;p4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693275" y="6238875"/>
            <a:ext cx="2222500" cy="3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4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britannica.com/topic/Judaism/Ten-Days-of-Penitence" TargetMode="External"/><Relationship Id="rId4" Type="http://schemas.openxmlformats.org/officeDocument/2006/relationships/hyperlink" Target="https://www.isof.se/lar-dig-mer/kunskapsbanker/lar-dig-mer-om-arets-namn-och-handelser/handelser/chanukka" TargetMode="External"/><Relationship Id="rId5" Type="http://schemas.openxmlformats.org/officeDocument/2006/relationships/hyperlink" Target="https://www.isof.se/lar-dig-mer/webbutstallningar/nu-ar-det-jul-igen/julkalender-om-julmat/latkes-till-chanukka" TargetMode="External"/><Relationship Id="rId6" Type="http://schemas.openxmlformats.org/officeDocument/2006/relationships/hyperlink" Target="https://jfst.se/judendom-judar/judiska-helgdagar/chanukka/" TargetMode="External"/><Relationship Id="rId7" Type="http://schemas.openxmlformats.org/officeDocument/2006/relationships/hyperlink" Target="https://www.varldenshistoria.se/samhalle/religionshistoria/chanukka-den-judiska-mirakelfesten" TargetMode="External"/><Relationship Id="rId8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 3" id="259" name="Google Shape;259;p61"/>
          <p:cNvSpPr txBox="1"/>
          <p:nvPr/>
        </p:nvSpPr>
        <p:spPr>
          <a:xfrm>
            <a:off x="231300" y="764700"/>
            <a:ext cx="11729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5000">
                <a:latin typeface="Corben"/>
                <a:ea typeface="Corben"/>
                <a:cs typeface="Corben"/>
                <a:sym typeface="Corben"/>
              </a:rPr>
              <a:t>Fördjupning: Chanukka</a:t>
            </a:r>
            <a:endParaRPr sz="5000"/>
          </a:p>
        </p:txBody>
      </p:sp>
      <p:sp>
        <p:nvSpPr>
          <p:cNvPr id="260" name="Google Shape;260;p61"/>
          <p:cNvSpPr txBox="1"/>
          <p:nvPr/>
        </p:nvSpPr>
        <p:spPr>
          <a:xfrm rot="5400000">
            <a:off x="8514100" y="2871300"/>
            <a:ext cx="2552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/>
              <a:t>Foto: Pixabay</a:t>
            </a:r>
            <a:endParaRPr sz="1000"/>
          </a:p>
        </p:txBody>
      </p:sp>
      <p:pic>
        <p:nvPicPr>
          <p:cNvPr id="261" name="Google Shape;261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4698" y="1840500"/>
            <a:ext cx="7202600" cy="4049476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61"/>
          <p:cNvSpPr txBox="1"/>
          <p:nvPr/>
        </p:nvSpPr>
        <p:spPr>
          <a:xfrm>
            <a:off x="2383975" y="5840175"/>
            <a:ext cx="700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Chanukka, eller hanukkah som det stavas på vissa språk, firas just nu.</a:t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 5" id="267" name="Google Shape;267;p62"/>
          <p:cNvSpPr txBox="1"/>
          <p:nvPr/>
        </p:nvSpPr>
        <p:spPr>
          <a:xfrm>
            <a:off x="6395350" y="397400"/>
            <a:ext cx="5508000" cy="53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14313" lvl="0" marL="214313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36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25 Kislev</a:t>
            </a:r>
            <a:endParaRPr sz="3600">
              <a:latin typeface="Corben"/>
              <a:ea typeface="Corben"/>
              <a:cs typeface="Corben"/>
              <a:sym typeface="Corbe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Chanukka börjar alltid den 25 Kislev.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Judendomen har en egen kalender där Kislev är en av månaderna. Den judiska kalendern följer månen.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Enligt den judiska tideräkningen är det nu år 5783. </a:t>
            </a: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 nya året började i höstas.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 judiska nyåret heter Rosh hashana. Det betyder ”årets huvud” på språket hebreiska som är viktigt inom judendomen.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sv-SE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62"/>
          <p:cNvSpPr txBox="1"/>
          <p:nvPr/>
        </p:nvSpPr>
        <p:spPr>
          <a:xfrm>
            <a:off x="483225" y="5576075"/>
            <a:ext cx="6000900" cy="4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Kalendern följer månen.</a:t>
            </a:r>
            <a:endParaRPr/>
          </a:p>
        </p:txBody>
      </p:sp>
      <p:sp>
        <p:nvSpPr>
          <p:cNvPr id="269" name="Google Shape;269;p62"/>
          <p:cNvSpPr txBox="1"/>
          <p:nvPr/>
        </p:nvSpPr>
        <p:spPr>
          <a:xfrm rot="5400000">
            <a:off x="4131900" y="2607750"/>
            <a:ext cx="3741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/>
              <a:t>Foto Pixabay: </a:t>
            </a:r>
            <a:endParaRPr sz="1000"/>
          </a:p>
        </p:txBody>
      </p:sp>
      <p:pic>
        <p:nvPicPr>
          <p:cNvPr id="270" name="Google Shape;270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425" y="1004225"/>
            <a:ext cx="5350272" cy="4648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63"/>
          <p:cNvSpPr txBox="1"/>
          <p:nvPr/>
        </p:nvSpPr>
        <p:spPr>
          <a:xfrm>
            <a:off x="425900" y="5653425"/>
            <a:ext cx="5225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Så här kan ljusstaken se ut.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Ljuset i mitten är till för att tända de andra åtta.</a:t>
            </a:r>
            <a:endParaRPr/>
          </a:p>
        </p:txBody>
      </p:sp>
      <p:sp>
        <p:nvSpPr>
          <p:cNvPr id="276" name="Google Shape;276;p63"/>
          <p:cNvSpPr txBox="1"/>
          <p:nvPr/>
        </p:nvSpPr>
        <p:spPr>
          <a:xfrm rot="5400000">
            <a:off x="5062100" y="2709375"/>
            <a:ext cx="1007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900"/>
              <a:t>Foto: Pixabay</a:t>
            </a:r>
            <a:endParaRPr sz="900"/>
          </a:p>
        </p:txBody>
      </p:sp>
      <p:sp>
        <p:nvSpPr>
          <p:cNvPr descr="Rectangle 5" id="277" name="Google Shape;277;p63"/>
          <p:cNvSpPr txBox="1"/>
          <p:nvPr/>
        </p:nvSpPr>
        <p:spPr>
          <a:xfrm>
            <a:off x="6164025" y="615125"/>
            <a:ext cx="5814900" cy="53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14312" lvl="0" marL="214312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3600">
                <a:latin typeface="Corben"/>
                <a:ea typeface="Corben"/>
                <a:cs typeface="Corben"/>
                <a:sym typeface="Corben"/>
              </a:rPr>
              <a:t>Ljusstaken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 chanukka spelar en ljusstake en viktig roll. Varje kväll tänds ett nytt ljus.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Chanukka firas till minne av att judarna kunde återinviga Jerusalems tempel år 164 f.Kr.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Enligt legenden fanns det bara olja för att hålla lamporna i templet tända i en dag. Men Gud såg till att oljan räckte tills människorna kunde få fram mer olja. Det tog åtta dagar.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Till minne av det är det därför åtta ljus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och chanukka varar i åtta dagar.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sv-SE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8" name="Google Shape;278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100" y="465375"/>
            <a:ext cx="4909093" cy="5130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36C75"/>
            </a:gs>
            <a:gs pos="82000">
              <a:srgbClr val="76A5AF"/>
            </a:gs>
            <a:gs pos="100000">
              <a:srgbClr val="036C75">
                <a:alpha val="64705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64"/>
          <p:cNvSpPr txBox="1"/>
          <p:nvPr/>
        </p:nvSpPr>
        <p:spPr>
          <a:xfrm rot="5400000">
            <a:off x="3647725" y="3058450"/>
            <a:ext cx="4027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/>
              <a:t>Foto: Pixabay </a:t>
            </a:r>
            <a:endParaRPr sz="1000"/>
          </a:p>
        </p:txBody>
      </p:sp>
      <p:sp>
        <p:nvSpPr>
          <p:cNvPr descr="Rectangle 5" id="284" name="Google Shape;284;p64"/>
          <p:cNvSpPr txBox="1"/>
          <p:nvPr/>
        </p:nvSpPr>
        <p:spPr>
          <a:xfrm>
            <a:off x="6027975" y="397400"/>
            <a:ext cx="5828700" cy="53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14312" lvl="0" marL="214312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3500">
                <a:latin typeface="Corben"/>
                <a:ea typeface="Corben"/>
                <a:cs typeface="Corben"/>
                <a:sym typeface="Corben"/>
              </a:rPr>
              <a:t>Friterad mat</a:t>
            </a:r>
            <a:endParaRPr sz="13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Oljan är en viktig del av chanukka.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 märks på maten som äts under högtiden.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 chanukka är det nämligen vanligt att servera mat som är friterad eller stekt i olja.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Ett exempel på en sådan maträtt är latkes.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Latkes är potatisplättar som görs på bland annat potatis och lök. Potatisplättarna steks sedan i mycket olja.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sv-SE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5" name="Google Shape;285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025" y="1290100"/>
            <a:ext cx="5119450" cy="340765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64"/>
          <p:cNvSpPr txBox="1"/>
          <p:nvPr/>
        </p:nvSpPr>
        <p:spPr>
          <a:xfrm>
            <a:off x="372825" y="4640025"/>
            <a:ext cx="511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Mat som tillagas i olja är vanligt under chanukka.</a:t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65"/>
          <p:cNvSpPr txBox="1"/>
          <p:nvPr/>
        </p:nvSpPr>
        <p:spPr>
          <a:xfrm rot="5400000">
            <a:off x="3683975" y="3712775"/>
            <a:ext cx="5293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/>
              <a:t>Foto: Pixabay</a:t>
            </a:r>
            <a:endParaRPr sz="1000"/>
          </a:p>
        </p:txBody>
      </p:sp>
      <p:sp>
        <p:nvSpPr>
          <p:cNvPr descr="Rectangle 5" id="292" name="Google Shape;292;p65"/>
          <p:cNvSpPr txBox="1"/>
          <p:nvPr/>
        </p:nvSpPr>
        <p:spPr>
          <a:xfrm>
            <a:off x="6572250" y="397400"/>
            <a:ext cx="5284500" cy="53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14312" lvl="0" marL="214312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3600">
                <a:latin typeface="Corben"/>
                <a:ea typeface="Corben"/>
                <a:cs typeface="Corben"/>
                <a:sym typeface="Corben"/>
              </a:rPr>
              <a:t>En familjehögtid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recis som julen inom kristendomen eller eid al-fitr inom islam är chanukka en familjehögtid.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 chanukka samlas släkt och vänner för att fira tillsammans.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Förutom maten är även lekar och sånger viktiga under chanukka. 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 tiden har flera nya traditioner skapats. Nu för tiden är det till exempel vanligt att ge varandra presenter. 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sv-SE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3" name="Google Shape;293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550" y="1338950"/>
            <a:ext cx="5871850" cy="3651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 3" id="298" name="Google Shape;298;p66"/>
          <p:cNvSpPr txBox="1"/>
          <p:nvPr/>
        </p:nvSpPr>
        <p:spPr>
          <a:xfrm>
            <a:off x="3970575" y="1052725"/>
            <a:ext cx="7837800" cy="32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4400">
                <a:solidFill>
                  <a:srgbClr val="000000"/>
                </a:solidFill>
                <a:latin typeface="Corben"/>
                <a:ea typeface="Corben"/>
                <a:cs typeface="Corben"/>
                <a:sym typeface="Corben"/>
              </a:rPr>
              <a:t>Källor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Britannica:</a:t>
            </a:r>
            <a:r>
              <a:rPr i="1" lang="sv-SE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www.britannica.com/topic/Judaism/Ten-Days-of-Penitence</a:t>
            </a:r>
            <a:endParaRPr sz="1800"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rgbClr val="20212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sv-SE" sz="180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Institutet för språk och folkminnen: </a:t>
            </a:r>
            <a:endParaRPr i="1" sz="1800">
              <a:solidFill>
                <a:srgbClr val="20212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www.isof.se/lar-dig-mer/kunskapsbanker/lar-dig-mer-om-arets-namn-och-handelser/handelser/chanukka</a:t>
            </a:r>
            <a:endParaRPr sz="1800"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sv-SE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www.isof.se/lar-dig-mer/webbutstallningar/nu-ar-det-jul-igen/julkalender-om-julmat/latkes-till-chanukka</a:t>
            </a:r>
            <a:endParaRPr i="1" sz="2200">
              <a:solidFill>
                <a:srgbClr val="20212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i="1" lang="sv-SE" sz="180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Judiska Församlingen i Stockholm</a:t>
            </a:r>
            <a:r>
              <a:rPr i="1"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sv-SE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www,jfst.se/judendom-judar/judiska-helgdagar/</a:t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i="1"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Världens historia</a:t>
            </a:r>
            <a:r>
              <a:rPr i="1"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sv-SE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www.varldenshistoria.se/samhalle/religionshistoria/chanukka-den-judiska-mirakelfesten</a:t>
            </a:r>
            <a:endParaRPr sz="1800"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 u="sng">
              <a:solidFill>
                <a:schemeClr val="hlink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 u="sng">
              <a:solidFill>
                <a:schemeClr val="hlink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 u="sng">
              <a:solidFill>
                <a:schemeClr val="hlink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 u="sng">
              <a:solidFill>
                <a:schemeClr val="hlink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 u="sng">
              <a:solidFill>
                <a:schemeClr val="hlink"/>
              </a:solidFill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sv-S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sv-S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sv-S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sv-S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 u="sng">
              <a:solidFill>
                <a:srgbClr val="0563C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299" name="Google Shape;299;p6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8325" y="674025"/>
            <a:ext cx="3216850" cy="488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 name="Office Theme - Hav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 - blå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 - Grön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-tema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 - Rosa tom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 - orang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