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3" r:id="rId4"/>
    <p:sldMasterId id="2147483704" r:id="rId5"/>
    <p:sldMasterId id="2147483705" r:id="rId6"/>
    <p:sldMasterId id="2147483706" r:id="rId7"/>
    <p:sldMasterId id="214748370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</p:sldIdLst>
  <p:sldSz cy="6858000" cx="12192000"/>
  <p:notesSz cx="6858000" cy="9144000"/>
  <p:embeddedFontLst>
    <p:embeddedFont>
      <p:font typeface="Corben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" Type="http://schemas.openxmlformats.org/officeDocument/2006/relationships/theme" Target="theme/theme6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6" Type="http://schemas.openxmlformats.org/officeDocument/2006/relationships/font" Target="fonts/Corben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3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3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3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3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3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3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3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3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3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3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3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3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3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4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4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4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4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4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4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4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4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5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bild" type="title">
  <p:cSld name="TITL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5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5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vsnittsrubrik" type="secHead">
  <p:cSld name="SECTION_HEADER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5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52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vå delar" type="twoObj">
  <p:cSld name="TWO_OBJECTS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5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5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5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5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5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5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5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54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ämförelse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5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6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5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5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5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5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5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5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lodrät text" type="vertTx">
  <p:cSld name="VERTICAL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5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5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ät rubrik och text" type="vertTitleAndTx">
  <p:cSld name="VERTICAL_TITLE_AND_VERTICAL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6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6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ast rubrik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med bildtext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ed bildtext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4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A545D"/>
            </a:gs>
            <a:gs pos="45999">
              <a:srgbClr val="F7535C">
                <a:alpha val="83529"/>
              </a:srgbClr>
            </a:gs>
            <a:gs pos="98999">
              <a:srgbClr val="FA545D">
                <a:alpha val="65098"/>
              </a:srgbClr>
            </a:gs>
            <a:gs pos="100000">
              <a:srgbClr val="FA545D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9AA2E"/>
            </a:gs>
            <a:gs pos="43999">
              <a:srgbClr val="E9AA2E">
                <a:alpha val="72549"/>
              </a:srgbClr>
            </a:gs>
            <a:gs pos="100000">
              <a:srgbClr val="E9AA2E">
                <a:alpha val="37647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56" name="Google Shape;56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66A16"/>
            </a:gs>
            <a:gs pos="45999">
              <a:srgbClr val="088A1D">
                <a:alpha val="62352"/>
              </a:srgbClr>
            </a:gs>
            <a:gs pos="98999">
              <a:srgbClr val="088A1D">
                <a:alpha val="19607"/>
              </a:srgbClr>
            </a:gs>
            <a:gs pos="100000">
              <a:srgbClr val="088A1D">
                <a:alpha val="1843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06" name="Google Shape;106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36C75"/>
            </a:gs>
            <a:gs pos="45000">
              <a:srgbClr val="036C75">
                <a:alpha val="83921"/>
              </a:srgbClr>
            </a:gs>
            <a:gs pos="100000">
              <a:srgbClr val="036C75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156" name="Google Shape;156;p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7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77C5"/>
            </a:gs>
            <a:gs pos="43999">
              <a:srgbClr val="0077C5">
                <a:alpha val="80000"/>
              </a:srgbClr>
            </a:gs>
            <a:gs pos="100000">
              <a:srgbClr val="0077C5">
                <a:alpha val="54901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3" id="206" name="Google Shape;206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693275" y="6238875"/>
            <a:ext cx="2222500" cy="3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9"/>
          <p:cNvSpPr txBox="1"/>
          <p:nvPr>
            <p:ph idx="12" type="sldNum"/>
          </p:nvPr>
        </p:nvSpPr>
        <p:spPr>
          <a:xfrm>
            <a:off x="8472488" y="6221413"/>
            <a:ext cx="263525" cy="2682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britannica.com/animal/dinosaur" TargetMode="External"/><Relationship Id="rId4" Type="http://schemas.openxmlformats.org/officeDocument/2006/relationships/hyperlink" Target="https://www.nrm.se/faktaomnaturenochrymden/fragajourhavandebiolog/fragorochsvar/vilkaardinosauriernasslaktingar.17242.html" TargetMode="External"/><Relationship Id="rId5" Type="http://schemas.openxmlformats.org/officeDocument/2006/relationships/hyperlink" Target="http://www.varldenshistoria.se/vetenskap/hur-lange-har-vi-kant-till-dinosaurierna" TargetMode="External"/><Relationship Id="rId6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59" name="Google Shape;259;p61"/>
          <p:cNvSpPr txBox="1"/>
          <p:nvPr/>
        </p:nvSpPr>
        <p:spPr>
          <a:xfrm>
            <a:off x="231325" y="764700"/>
            <a:ext cx="11729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5300">
                <a:latin typeface="Corben"/>
                <a:ea typeface="Corben"/>
                <a:cs typeface="Corben"/>
                <a:sym typeface="Corben"/>
              </a:rPr>
              <a:t>Fördjupning: Dinosaurier</a:t>
            </a:r>
            <a:endParaRPr sz="5300"/>
          </a:p>
        </p:txBody>
      </p:sp>
      <p:sp>
        <p:nvSpPr>
          <p:cNvPr id="260" name="Google Shape;260;p61"/>
          <p:cNvSpPr txBox="1"/>
          <p:nvPr/>
        </p:nvSpPr>
        <p:spPr>
          <a:xfrm>
            <a:off x="5395175" y="6519300"/>
            <a:ext cx="2552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pic>
        <p:nvPicPr>
          <p:cNvPr id="261" name="Google Shape;26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6525" y="1688100"/>
            <a:ext cx="7983754" cy="48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5" id="266" name="Google Shape;266;p62"/>
          <p:cNvSpPr txBox="1"/>
          <p:nvPr/>
        </p:nvSpPr>
        <p:spPr>
          <a:xfrm>
            <a:off x="6286501" y="397400"/>
            <a:ext cx="55701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3" lvl="0" marL="21431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Drakar och jättar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Genom historien har människor då och då hittat gamla skelettdelar från dinosaurier.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länge visste vi människor inte om att det en gång hade funnits dinosaurier.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Dinosaurierna dog nämligen ut långt innan vi människor började finnas.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Länge trodde därför människor att skelettdelarna tillhörde andra saker, som drakar, elefanter och jättar.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62"/>
          <p:cNvSpPr txBox="1"/>
          <p:nvPr/>
        </p:nvSpPr>
        <p:spPr>
          <a:xfrm>
            <a:off x="285600" y="4924800"/>
            <a:ext cx="60009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I Kina trodde människor att skeletten kom från drakar. </a:t>
            </a:r>
            <a:endParaRPr/>
          </a:p>
        </p:txBody>
      </p:sp>
      <p:sp>
        <p:nvSpPr>
          <p:cNvPr id="268" name="Google Shape;268;p62"/>
          <p:cNvSpPr txBox="1"/>
          <p:nvPr/>
        </p:nvSpPr>
        <p:spPr>
          <a:xfrm rot="5400000">
            <a:off x="4131900" y="2912550"/>
            <a:ext cx="3741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pic>
        <p:nvPicPr>
          <p:cNvPr id="269" name="Google Shape;26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750" y="1239000"/>
            <a:ext cx="5528702" cy="368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5" id="274" name="Google Shape;274;p63"/>
          <p:cNvSpPr txBox="1"/>
          <p:nvPr/>
        </p:nvSpPr>
        <p:spPr>
          <a:xfrm>
            <a:off x="6708325" y="404675"/>
            <a:ext cx="50892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3" lvl="0" marL="21431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600">
                <a:latin typeface="Corben"/>
                <a:ea typeface="Corben"/>
                <a:cs typeface="Corben"/>
                <a:sym typeface="Corben"/>
              </a:rPr>
              <a:t>Dinosaurierna </a:t>
            </a:r>
            <a:r>
              <a:rPr b="1" lang="sv-SE" sz="36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upptäcks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</a:t>
            </a: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 först på 1800-talet som vi människor förstod att skelettdelarna tillhörde ett en typ av kräldjur som hade dött ut för länge sedan.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var den brittiske paleontologen Richard Owen (1804–1892) som var först med att beskriva djuren, som han kallade ”dinosauria”.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63"/>
          <p:cNvSpPr txBox="1"/>
          <p:nvPr/>
        </p:nvSpPr>
        <p:spPr>
          <a:xfrm>
            <a:off x="247650" y="5293200"/>
            <a:ext cx="522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En modell av en triceratops.</a:t>
            </a:r>
            <a:endParaRPr/>
          </a:p>
        </p:txBody>
      </p:sp>
      <p:sp>
        <p:nvSpPr>
          <p:cNvPr id="276" name="Google Shape;276;p63"/>
          <p:cNvSpPr txBox="1"/>
          <p:nvPr/>
        </p:nvSpPr>
        <p:spPr>
          <a:xfrm rot="5400000">
            <a:off x="4931225" y="2527150"/>
            <a:ext cx="2857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pic>
        <p:nvPicPr>
          <p:cNvPr id="277" name="Google Shape;27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" y="1343950"/>
            <a:ext cx="5885827" cy="392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36C75"/>
            </a:gs>
            <a:gs pos="82000">
              <a:srgbClr val="76A5AF"/>
            </a:gs>
            <a:gs pos="100000">
              <a:srgbClr val="036C75">
                <a:alpha val="64705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5" id="282" name="Google Shape;282;p64"/>
          <p:cNvSpPr txBox="1"/>
          <p:nvPr/>
        </p:nvSpPr>
        <p:spPr>
          <a:xfrm>
            <a:off x="6301950" y="476675"/>
            <a:ext cx="55566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128588" lvl="0" marL="12858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500">
                <a:latin typeface="Corben"/>
                <a:ea typeface="Corben"/>
                <a:cs typeface="Corben"/>
                <a:sym typeface="Corben"/>
              </a:rPr>
              <a:t>Dinosaurierna</a:t>
            </a:r>
            <a:endParaRPr sz="3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Dinosaurierna dog ut för ungefär 60 miljoner år sedan. Då hade de funnits på jorden i många miljoner år.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Dinosaurierna fanns över hela världen och kunde se väldigt olika ut.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 viktigaste förklaringen till att dinosaurierna dog ut är att en stor asteroid kraschade ner på jorden.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Kraschen kan ha gjort så att solen inte syntes på flera år.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br>
              <a:rPr lang="sv-SE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64"/>
          <p:cNvSpPr txBox="1"/>
          <p:nvPr/>
        </p:nvSpPr>
        <p:spPr>
          <a:xfrm>
            <a:off x="217700" y="4883625"/>
            <a:ext cx="575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För cirka 60 miljoner år sedan slog en gigantisk asteroid ner på jorden.</a:t>
            </a:r>
            <a:endParaRPr/>
          </a:p>
        </p:txBody>
      </p:sp>
      <p:sp>
        <p:nvSpPr>
          <p:cNvPr id="284" name="Google Shape;284;p64"/>
          <p:cNvSpPr txBox="1"/>
          <p:nvPr/>
        </p:nvSpPr>
        <p:spPr>
          <a:xfrm rot="5400000">
            <a:off x="3929700" y="3165375"/>
            <a:ext cx="402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pic>
        <p:nvPicPr>
          <p:cNvPr id="285" name="Google Shape;28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900" y="1392091"/>
            <a:ext cx="5556552" cy="3472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5" id="290" name="Google Shape;290;p65"/>
          <p:cNvSpPr txBox="1"/>
          <p:nvPr/>
        </p:nvSpPr>
        <p:spPr>
          <a:xfrm>
            <a:off x="5814125" y="476675"/>
            <a:ext cx="61875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4313" lvl="0" marL="214313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3300">
                <a:latin typeface="Corben"/>
                <a:ea typeface="Corben"/>
                <a:cs typeface="Corben"/>
                <a:sym typeface="Corben"/>
              </a:rPr>
              <a:t>Nutida släktingar</a:t>
            </a:r>
            <a:endParaRPr sz="3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Även om dinosaurierna inte längre finns har de faktiskt släktingar som lever än i dag.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Alla djur på jorden dog nämligen inte när dinosaurierna försvann.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Exempelvis överlevde några små dinosaurier som hade fjädrar. De blev senare till dagens fåglar.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Efter fåglarna är krokodilerna de närmaste,</a:t>
            </a: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nu levande, </a:t>
            </a:r>
            <a:r>
              <a:rPr lang="sv-S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släktingarna till dinosaurierna.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65"/>
          <p:cNvSpPr txBox="1"/>
          <p:nvPr/>
        </p:nvSpPr>
        <p:spPr>
          <a:xfrm>
            <a:off x="356525" y="4599225"/>
            <a:ext cx="496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Nutida dinosaurier vid en damm. </a:t>
            </a:r>
            <a:endParaRPr/>
          </a:p>
        </p:txBody>
      </p:sp>
      <p:sp>
        <p:nvSpPr>
          <p:cNvPr id="292" name="Google Shape;292;p65"/>
          <p:cNvSpPr txBox="1"/>
          <p:nvPr/>
        </p:nvSpPr>
        <p:spPr>
          <a:xfrm rot="5400000">
            <a:off x="2747800" y="3761750"/>
            <a:ext cx="529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00"/>
              <a:t>Foto: Pixabay</a:t>
            </a:r>
            <a:endParaRPr sz="1000"/>
          </a:p>
        </p:txBody>
      </p:sp>
      <p:pic>
        <p:nvPicPr>
          <p:cNvPr id="293" name="Google Shape;29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725" y="1347100"/>
            <a:ext cx="4878173" cy="325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 3" id="298" name="Google Shape;298;p66"/>
          <p:cNvSpPr txBox="1"/>
          <p:nvPr/>
        </p:nvSpPr>
        <p:spPr>
          <a:xfrm>
            <a:off x="4907351" y="1052725"/>
            <a:ext cx="6337500" cy="3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-SE" sz="4400">
                <a:solidFill>
                  <a:srgbClr val="000000"/>
                </a:solidFill>
                <a:latin typeface="Corben"/>
                <a:ea typeface="Corben"/>
                <a:cs typeface="Corben"/>
                <a:sym typeface="Corben"/>
              </a:rPr>
              <a:t>Källor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latin typeface="Calibri"/>
                <a:ea typeface="Calibri"/>
                <a:cs typeface="Calibri"/>
                <a:sym typeface="Calibri"/>
              </a:rPr>
              <a:t>Britannica</a:t>
            </a:r>
            <a:r>
              <a:rPr i="1" lang="sv-SE" sz="180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sv-SE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www.britannica.com/animal/dinosaur</a:t>
            </a:r>
            <a:endParaRPr sz="15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latin typeface="Calibri"/>
                <a:ea typeface="Calibri"/>
                <a:cs typeface="Calibri"/>
                <a:sym typeface="Calibri"/>
              </a:rPr>
              <a:t>Naturhistoriska riksmuseet: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www.nrm.se/faktaomnaturenochrymden/fragajourhavandebiolog/fragorochsvar/vilkaardinosauriernasslaktingar.17242.html</a:t>
            </a:r>
            <a:endParaRPr sz="15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sv-SE" sz="1800">
                <a:latin typeface="Calibri"/>
                <a:ea typeface="Calibri"/>
                <a:cs typeface="Calibri"/>
                <a:sym typeface="Calibri"/>
              </a:rPr>
              <a:t>Världens historia: </a:t>
            </a:r>
            <a:r>
              <a:rPr lang="sv-SE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www.varldenshistoria.se/vetenskap/hur-lange-har-vi-kant-till-dinosaurierna</a:t>
            </a:r>
            <a:endParaRPr sz="15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hlink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 u="sng">
              <a:solidFill>
                <a:schemeClr val="hlink"/>
              </a:solidFill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sv-S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u="sng">
              <a:solidFill>
                <a:srgbClr val="0563C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99" name="Google Shape;299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90525" y="701250"/>
            <a:ext cx="3216850" cy="488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 - Grön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 - Hav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 - orang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 - blå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 - Rosa tom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