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03" r:id="rId4"/>
    <p:sldMasterId id="2147483704" r:id="rId5"/>
    <p:sldMasterId id="2147483705" r:id="rId6"/>
    <p:sldMasterId id="2147483706" r:id="rId7"/>
    <p:sldMasterId id="2147483707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</p:sldIdLst>
  <p:sldSz cy="6858000" cx="12192000"/>
  <p:notesSz cx="6858000" cy="9144000"/>
  <p:embeddedFontLst>
    <p:embeddedFont>
      <p:font typeface="Corben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2.xml"/><Relationship Id="rId10" Type="http://schemas.openxmlformats.org/officeDocument/2006/relationships/slide" Target="slides/slide1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" Type="http://schemas.openxmlformats.org/officeDocument/2006/relationships/theme" Target="theme/theme6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6" Type="http://schemas.openxmlformats.org/officeDocument/2006/relationships/font" Target="fonts/Corben-bold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2" name="Google Shape;272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8" name="Google Shape;288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1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Google Shape;72;p1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" name="Google Shape;74;p1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p1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1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1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Google Shape;81;p1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1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2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p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2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4" name="Google Shape;94;p2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" name="Google Shape;95;p2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6" name="Google Shape;96;p2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9" name="Google Shape;99;p2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0" name="Google Shape;100;p2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3" name="Google Shape;103;p2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4" name="Google Shape;104;p2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0" name="Google Shape;110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1" name="Google Shape;111;p2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4" name="Google Shape;114;p2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5" name="Google Shape;115;p2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8" name="Google Shape;118;p2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9" name="Google Shape;119;p2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2" name="Google Shape;122;p2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3" name="Google Shape;123;p2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4" name="Google Shape;124;p2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7" name="Google Shape;127;p3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8" name="Google Shape;128;p3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9" name="Google Shape;129;p3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p3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1" name="Google Shape;131;p3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4" name="Google Shape;134;p3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9" name="Google Shape;139;p3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0" name="Google Shape;140;p3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1" name="Google Shape;141;p3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4" name="Google Shape;144;p3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5" name="Google Shape;145;p3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6" name="Google Shape;146;p3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9" name="Google Shape;149;p3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0" name="Google Shape;150;p3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3" name="Google Shape;153;p3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4" name="Google Shape;154;p3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0" name="Google Shape;160;p3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1" name="Google Shape;161;p3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4" name="Google Shape;164;p3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5" name="Google Shape;165;p3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8" name="Google Shape;168;p4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9" name="Google Shape;169;p4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2" name="Google Shape;172;p4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3" name="Google Shape;173;p4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4" name="Google Shape;174;p4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7" name="Google Shape;177;p4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8" name="Google Shape;178;p4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9" name="Google Shape;179;p4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0" name="Google Shape;180;p4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1" name="Google Shape;181;p4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4" name="Google Shape;184;p4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9" name="Google Shape;189;p4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0" name="Google Shape;190;p4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1" name="Google Shape;191;p4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4" name="Google Shape;194;p4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5" name="Google Shape;195;p4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6" name="Google Shape;196;p4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9" name="Google Shape;199;p4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0" name="Google Shape;200;p4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3" name="Google Shape;203;p4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4" name="Google Shape;204;p4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0" name="Google Shape;210;p5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1" name="Google Shape;211;p5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4" name="Google Shape;214;p5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5" name="Google Shape;215;p5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8" name="Google Shape;218;p5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9" name="Google Shape;219;p5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2" name="Google Shape;222;p5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3" name="Google Shape;223;p5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4" name="Google Shape;224;p5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5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7" name="Google Shape;227;p5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8" name="Google Shape;228;p5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9" name="Google Shape;229;p5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0" name="Google Shape;230;p5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1" name="Google Shape;231;p5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Google Shape;27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5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4" name="Google Shape;234;p5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5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5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9" name="Google Shape;239;p5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0" name="Google Shape;240;p5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1" name="Google Shape;241;p5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4" name="Google Shape;244;p5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5" name="Google Shape;245;p5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6" name="Google Shape;246;p5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9" name="Google Shape;249;p5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0" name="Google Shape;250;p5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6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3" name="Google Shape;253;p6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4" name="Google Shape;254;p6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6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theme" Target="../theme/theme5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3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44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/Relationships>
</file>

<file path=ppt/slideMasters/_rels/slideMaster5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3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55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8.xml"/><Relationship Id="rId6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0.xml"/><Relationship Id="rId8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A545D"/>
            </a:gs>
            <a:gs pos="45999">
              <a:srgbClr val="F7535C">
                <a:alpha val="83529"/>
              </a:srgbClr>
            </a:gs>
            <a:gs pos="98999">
              <a:srgbClr val="FA545D">
                <a:alpha val="65098"/>
              </a:srgbClr>
            </a:gs>
            <a:gs pos="100000">
              <a:srgbClr val="FA545D">
                <a:alpha val="64705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6" name="Google Shape;6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E9AA2E"/>
            </a:gs>
            <a:gs pos="43999">
              <a:srgbClr val="E9AA2E">
                <a:alpha val="72549"/>
              </a:srgbClr>
            </a:gs>
            <a:gs pos="100000">
              <a:srgbClr val="E9AA2E">
                <a:alpha val="37647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56" name="Google Shape;56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66A16"/>
            </a:gs>
            <a:gs pos="45999">
              <a:srgbClr val="088A1D">
                <a:alpha val="62352"/>
              </a:srgbClr>
            </a:gs>
            <a:gs pos="98999">
              <a:srgbClr val="088A1D">
                <a:alpha val="19607"/>
              </a:srgbClr>
            </a:gs>
            <a:gs pos="100000">
              <a:srgbClr val="088A1D">
                <a:alpha val="18431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106" name="Google Shape;106;p2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36C75"/>
            </a:gs>
            <a:gs pos="45000">
              <a:srgbClr val="036C75">
                <a:alpha val="83921"/>
              </a:srgbClr>
            </a:gs>
            <a:gs pos="100000">
              <a:srgbClr val="036C75">
                <a:alpha val="64705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156" name="Google Shape;156;p3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77C5"/>
            </a:gs>
            <a:gs pos="43999">
              <a:srgbClr val="0077C5">
                <a:alpha val="80000"/>
              </a:srgbClr>
            </a:gs>
            <a:gs pos="100000">
              <a:srgbClr val="0077C5">
                <a:alpha val="54901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206" name="Google Shape;206;p4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4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hyperlink" Target="http://www.youtube.com/watch?v=_FtE0S-IyY0" TargetMode="External"/><Relationship Id="rId5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internetmuseum.se/tidslinjen/sa-borjar-man-titta-pa-film-och-lyssna-pa-musik/" TargetMode="External"/><Relationship Id="rId4" Type="http://schemas.openxmlformats.org/officeDocument/2006/relationships/hyperlink" Target="https://riksarkivet.se/psidata/sveriges-videobutiker" TargetMode="External"/><Relationship Id="rId5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3" id="259" name="Google Shape;259;p61"/>
          <p:cNvSpPr txBox="1"/>
          <p:nvPr/>
        </p:nvSpPr>
        <p:spPr>
          <a:xfrm>
            <a:off x="340225" y="764700"/>
            <a:ext cx="11424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5400">
                <a:latin typeface="Corben"/>
                <a:ea typeface="Corben"/>
                <a:cs typeface="Corben"/>
                <a:sym typeface="Corben"/>
              </a:rPr>
              <a:t>Fördjupning: streaming</a:t>
            </a:r>
            <a:endParaRPr/>
          </a:p>
        </p:txBody>
      </p:sp>
      <p:pic>
        <p:nvPicPr>
          <p:cNvPr id="260" name="Google Shape;260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6275" y="2148700"/>
            <a:ext cx="5639448" cy="373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61"/>
          <p:cNvSpPr txBox="1"/>
          <p:nvPr/>
        </p:nvSpPr>
        <p:spPr>
          <a:xfrm rot="5400000">
            <a:off x="6938775" y="4074400"/>
            <a:ext cx="4190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Foto: Pixabay</a:t>
            </a:r>
            <a:endParaRPr sz="1000"/>
          </a:p>
        </p:txBody>
      </p:sp>
    </p:spTree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5" id="266" name="Google Shape;266;p62"/>
          <p:cNvSpPr txBox="1"/>
          <p:nvPr/>
        </p:nvSpPr>
        <p:spPr>
          <a:xfrm>
            <a:off x="6744072" y="415301"/>
            <a:ext cx="5112600" cy="53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14312" lvl="0" marL="214312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3600">
                <a:latin typeface="Corben"/>
                <a:ea typeface="Corben"/>
                <a:cs typeface="Corben"/>
                <a:sym typeface="Corben"/>
              </a:rPr>
              <a:t>V</a:t>
            </a:r>
            <a:r>
              <a:rPr b="1" lang="sv-SE" sz="36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ideobutiker </a:t>
            </a:r>
            <a:endParaRPr b="1" sz="36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Tidigare fanns det videobutiker där människor kunde hyra filmer.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Uthyrningen av filmer kom i gång i Sverige i början av 1980-talet.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Förr var det svårare att få tag i filmer och tv-serier. Antingen fick människor hoppas på att tv-kanalerna skulle visa sådant de ville se. Annars fick de gå till en videobutik för att försöka hyra eller köpa filmerna och tv-serierna.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62"/>
          <p:cNvSpPr txBox="1"/>
          <p:nvPr/>
        </p:nvSpPr>
        <p:spPr>
          <a:xfrm>
            <a:off x="375825" y="5821800"/>
            <a:ext cx="6000900" cy="4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DVD-filmer. </a:t>
            </a:r>
            <a:endParaRPr/>
          </a:p>
        </p:txBody>
      </p:sp>
      <p:pic>
        <p:nvPicPr>
          <p:cNvPr id="268" name="Google Shape;268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813" y="954387"/>
            <a:ext cx="6227236" cy="4670427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62"/>
          <p:cNvSpPr txBox="1"/>
          <p:nvPr/>
        </p:nvSpPr>
        <p:spPr>
          <a:xfrm rot="-5400000">
            <a:off x="-1132650" y="4040825"/>
            <a:ext cx="2829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1000">
                <a:solidFill>
                  <a:schemeClr val="dk1"/>
                </a:solidFill>
              </a:rPr>
              <a:t>Foto: Brett Jordan/Unsplash </a:t>
            </a:r>
            <a:endParaRPr sz="1000"/>
          </a:p>
        </p:txBody>
      </p:sp>
    </p:spTree>
  </p:cSld>
  <p:clrMapOvr>
    <a:masterClrMapping/>
  </p:clrMapOvr>
  <p:transition spd="med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5" id="274" name="Google Shape;274;p63"/>
          <p:cNvSpPr txBox="1"/>
          <p:nvPr/>
        </p:nvSpPr>
        <p:spPr>
          <a:xfrm>
            <a:off x="6290000" y="404675"/>
            <a:ext cx="5415600" cy="59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14312" lvl="0" marL="214312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36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Film på nätet</a:t>
            </a:r>
            <a:endParaRPr b="1" sz="36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Internet förändrade mycket. Vid millennieskiftet kom det datorprogram som människor kunde använda för att ladda ner filmer, spel och musik till sina datorer.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Helt plötsligt behövde inte människor längre gå till skivaffären för att köpa musik eller till videobutiken för att hyra en film – de kunde få tag i det via sina datorer.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1333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5" name="Google Shape;275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247" y="1002876"/>
            <a:ext cx="5526748" cy="414505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63"/>
          <p:cNvSpPr txBox="1"/>
          <p:nvPr/>
        </p:nvSpPr>
        <p:spPr>
          <a:xfrm>
            <a:off x="569250" y="5147925"/>
            <a:ext cx="510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En gammal VHS-kasett. </a:t>
            </a:r>
            <a:endParaRPr/>
          </a:p>
        </p:txBody>
      </p:sp>
      <p:sp>
        <p:nvSpPr>
          <p:cNvPr id="277" name="Google Shape;277;p63"/>
          <p:cNvSpPr txBox="1"/>
          <p:nvPr/>
        </p:nvSpPr>
        <p:spPr>
          <a:xfrm rot="-5400000">
            <a:off x="-2310675" y="2215125"/>
            <a:ext cx="5526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Foto: Josh Chiodo/Unsplash </a:t>
            </a:r>
            <a:endParaRPr sz="1000"/>
          </a:p>
        </p:txBody>
      </p:sp>
    </p:spTree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5" id="282" name="Google Shape;282;p64"/>
          <p:cNvSpPr txBox="1"/>
          <p:nvPr/>
        </p:nvSpPr>
        <p:spPr>
          <a:xfrm>
            <a:off x="5640400" y="476675"/>
            <a:ext cx="6341400" cy="7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128588" lvl="0" marL="128588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3600">
                <a:latin typeface="Corben"/>
                <a:ea typeface="Corben"/>
                <a:cs typeface="Corben"/>
                <a:sym typeface="Corben"/>
              </a:rPr>
              <a:t>Pirater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 skulle inte stjäla en bil. Du skulle inte stjäla en handväska…” Det här är början på en text på engelska som många människor kunde nästan utantill förr.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Texten kommer från en slags reklam som spelades när man satte på en film. Reklamen ville få människor att sluta ladda ner film från nätet.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Piratkopiering är ordet som används för film och musik som människor delar med andra utan tillåtelse. Det är olagligt att sälja eller sprida piratkopierade saker.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8588" lvl="0" marL="128588" marR="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sv-SE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3" name="Google Shape;283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000" y="705500"/>
            <a:ext cx="5183600" cy="259180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64"/>
          <p:cNvSpPr txBox="1"/>
          <p:nvPr/>
        </p:nvSpPr>
        <p:spPr>
          <a:xfrm>
            <a:off x="913300" y="2668400"/>
            <a:ext cx="4727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Foto: Pixabay</a:t>
            </a:r>
            <a:endParaRPr sz="1000"/>
          </a:p>
        </p:txBody>
      </p:sp>
      <p:pic>
        <p:nvPicPr>
          <p:cNvPr id="285" name="Google Shape;285;p64" title="Anti-piracy Ad - Piracy. It's a Crime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5200" y="3297300"/>
            <a:ext cx="4341200" cy="325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5" id="290" name="Google Shape;290;p65"/>
          <p:cNvSpPr txBox="1"/>
          <p:nvPr/>
        </p:nvSpPr>
        <p:spPr>
          <a:xfrm>
            <a:off x="6096000" y="476675"/>
            <a:ext cx="5753400" cy="6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14312" lvl="0" marL="214312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36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Streamingtjänster</a:t>
            </a:r>
            <a:endParaRPr b="1" sz="36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 </a:t>
            </a: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känns nog både piratkopierade filmer och videobutiker väldigt konstiga.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 är vana vid att kunna se på film och tv-serier via streamingtjänster som Netflix, Disney plus och Viaplay. 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På 2010-talet började vi i Sverige att använda streamingtjänster allt mer och nu är streamad film mer populärt än DVD- och bluray-filmer.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1" name="Google Shape;291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975" y="1330175"/>
            <a:ext cx="5630477" cy="32668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65"/>
          <p:cNvSpPr txBox="1"/>
          <p:nvPr/>
        </p:nvSpPr>
        <p:spPr>
          <a:xfrm>
            <a:off x="188975" y="4597025"/>
            <a:ext cx="5407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Foto: Pixabay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3" id="297" name="Google Shape;297;p66"/>
          <p:cNvSpPr txBox="1"/>
          <p:nvPr/>
        </p:nvSpPr>
        <p:spPr>
          <a:xfrm>
            <a:off x="4954176" y="1052725"/>
            <a:ext cx="6337500" cy="32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4400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Källor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Internetmuseum: </a:t>
            </a:r>
            <a:r>
              <a:rPr lang="sv-SE" sz="1800" u="sng">
                <a:solidFill>
                  <a:schemeClr val="hlink"/>
                </a:solidFill>
                <a:hlinkClick r:id="rId3"/>
              </a:rPr>
              <a:t>www.internetmuseum.se/tidslinjen/sa-borjar-man-titta-pa-film-och-lyssna-pa-musik/</a:t>
            </a:r>
            <a:endParaRPr sz="1800" u="sng">
              <a:solidFill>
                <a:schemeClr val="hlink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Riksarkivet: </a:t>
            </a:r>
            <a:r>
              <a:rPr lang="sv-SE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www.riksarkivet.se/psidata/sveriges-videobutiker</a:t>
            </a:r>
            <a:r>
              <a:rPr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sv-S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200" u="sng">
              <a:solidFill>
                <a:srgbClr val="0563C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298" name="Google Shape;298;p6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90525" y="701250"/>
            <a:ext cx="3216850" cy="48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 name="Office-tema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 - blå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 - Grön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 - Hav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 - orang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 - Rosa tom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