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5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703" r:id="rId4"/>
    <p:sldMasterId id="2147483704" r:id="rId5"/>
    <p:sldMasterId id="2147483705" r:id="rId6"/>
    <p:sldMasterId id="2147483706" r:id="rId7"/>
    <p:sldMasterId id="2147483707" r:id="rId8"/>
  </p:sldMasterIdLst>
  <p:notesMasterIdLst>
    <p:notesMasterId r:id="rId9"/>
  </p:notesMasterIdLst>
  <p:sldIdLst>
    <p:sldId id="256" r:id="rId10"/>
    <p:sldId id="257" r:id="rId11"/>
    <p:sldId id="258" r:id="rId12"/>
    <p:sldId id="259" r:id="rId13"/>
    <p:sldId id="260" r:id="rId14"/>
    <p:sldId id="261" r:id="rId15"/>
  </p:sldIdLst>
  <p:sldSz cy="6858000" cx="12192000"/>
  <p:notesSz cx="6858000" cy="9144000"/>
  <p:embeddedFontLst>
    <p:embeddedFont>
      <p:font typeface="Corben"/>
      <p:bold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2.xml"/><Relationship Id="rId10" Type="http://schemas.openxmlformats.org/officeDocument/2006/relationships/slide" Target="slides/slide1.xml"/><Relationship Id="rId13" Type="http://schemas.openxmlformats.org/officeDocument/2006/relationships/slide" Target="slides/slide4.xml"/><Relationship Id="rId12" Type="http://schemas.openxmlformats.org/officeDocument/2006/relationships/slide" Target="slides/slide3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5" Type="http://schemas.openxmlformats.org/officeDocument/2006/relationships/slide" Target="slides/slide6.xml"/><Relationship Id="rId14" Type="http://schemas.openxmlformats.org/officeDocument/2006/relationships/slide" Target="slides/slide5.xml"/><Relationship Id="rId16" Type="http://schemas.openxmlformats.org/officeDocument/2006/relationships/font" Target="fonts/Corben-bold.fntdata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slideMaster" Target="slideMasters/slideMaster4.xml"/><Relationship Id="rId8" Type="http://schemas.openxmlformats.org/officeDocument/2006/relationships/slideMaster" Target="slideMasters/slideMaster5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2" name="Google Shape;272;p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88" name="Google Shape;288;p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innehåll" type="obj">
  <p:cSld name="OBJECT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lodrät text" type="vertTx">
  <p:cSld name="VERTICAL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" name="Google Shape;49;p1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0" name="Google Shape;50;p11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drät rubrik och text" type="vertTitleAndTx">
  <p:cSld name="VERTICAL_TITLE_AND_VERTICAL_TEXT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innehåll" type="obj">
  <p:cSld name="OBJEC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bild" type="title">
  <p:cSld name="TITLE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1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" name="Google Shape;65;p15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vsnittsrubrik" type="secHead">
  <p:cSld name="SECTION_HEADER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1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" name="Google Shape;69;p16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vå delar" type="twoObj">
  <p:cSld name="TWO_OBJECTS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2" name="Google Shape;72;p1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3" name="Google Shape;73;p1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4" name="Google Shape;74;p17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ämförelse" type="twoTxTwoObj">
  <p:cSld name="TWO_OBJECTS_WITH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7" name="Google Shape;77;p1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" name="Google Shape;78;p1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9" name="Google Shape;79;p1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0" name="Google Shape;80;p1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1" name="Google Shape;81;p18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ast rubrik" type="titleOnly">
  <p:cSld name="TITLE_ONLY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4" name="Google Shape;84;p19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m" type="blank">
  <p:cSld name="BLANK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med bildtext" type="objTx">
  <p:cSld name="OBJECT_WITH_CAPTION_TEX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9" name="Google Shape;89;p21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0" name="Google Shape;90;p2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1" name="Google Shape;91;p21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bild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d med bildtext" type="picTx">
  <p:cSld name="PICTURE_WITH_CAPTION_TEXT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4" name="Google Shape;94;p22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5" name="Google Shape;95;p22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6" name="Google Shape;96;p22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lodrät text" type="vertTx">
  <p:cSld name="VERTICAL_TEXT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9" name="Google Shape;99;p23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0" name="Google Shape;100;p23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drät rubrik och text" type="vertTitleAndTx">
  <p:cSld name="VERTICAL_TITLE_AND_VERTICAL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3" name="Google Shape;103;p24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4" name="Google Shape;104;p24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innehåll" type="obj">
  <p:cSld name="OBJEC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0" name="Google Shape;110;p2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1" name="Google Shape;111;p26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bild" type="title">
  <p:cSld name="TITLE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7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4" name="Google Shape;114;p27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5" name="Google Shape;115;p27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vsnittsrubrik" type="secHead">
  <p:cSld name="SECTION_HEADER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8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8" name="Google Shape;118;p28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9" name="Google Shape;119;p28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vå delar" type="twoObj">
  <p:cSld name="TWO_OBJECTS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2" name="Google Shape;122;p29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3" name="Google Shape;123;p29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4" name="Google Shape;124;p29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ämförelse" type="twoTxTwoObj">
  <p:cSld name="TWO_OBJECTS_WITH_TEXT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0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7" name="Google Shape;127;p30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8" name="Google Shape;128;p30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9" name="Google Shape;129;p30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0" name="Google Shape;130;p30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1" name="Google Shape;131;p30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ast rubrik" type="titleOnly">
  <p:cSld name="TITLE_ONLY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4" name="Google Shape;134;p31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m" type="blank">
  <p:cSld name="BLANK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2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vsnittsrubrik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med bildtext" type="objTx">
  <p:cSld name="OBJECT_WITH_CAPTION_TEXT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9" name="Google Shape;139;p33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0" name="Google Shape;140;p33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1" name="Google Shape;141;p33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d med bildtext" type="picTx">
  <p:cSld name="PICTURE_WITH_CAPTION_TEXT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4" name="Google Shape;144;p34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5" name="Google Shape;145;p34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6" name="Google Shape;146;p34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lodrät text" type="vertTx">
  <p:cSld name="VERTICAL_TEXT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9" name="Google Shape;149;p35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0" name="Google Shape;150;p35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drät rubrik och text" type="vertTitleAndTx">
  <p:cSld name="VERTICAL_TITLE_AND_VERTICAL_TEXT"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6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3" name="Google Shape;153;p36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4" name="Google Shape;154;p36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innehåll" type="obj">
  <p:cSld name="OBJECT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0" name="Google Shape;160;p3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1" name="Google Shape;161;p38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bild" type="title">
  <p:cSld name="TITLE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4" name="Google Shape;164;p3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5" name="Google Shape;165;p39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vsnittsrubrik" type="secHead">
  <p:cSld name="SECTION_HEADER"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40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8" name="Google Shape;168;p40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9" name="Google Shape;169;p40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vå delar" type="twoObj">
  <p:cSld name="TWO_OBJECTS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4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2" name="Google Shape;172;p41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3" name="Google Shape;173;p41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4" name="Google Shape;174;p41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ämförelse" type="twoTxTwoObj">
  <p:cSld name="TWO_OBJECTS_WITH_TEXT"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2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7" name="Google Shape;177;p42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8" name="Google Shape;178;p42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9" name="Google Shape;179;p42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0" name="Google Shape;180;p42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1" name="Google Shape;181;p42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ast rubrik" type="titleOnly">
  <p:cSld name="TITLE_ONLY"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4" name="Google Shape;184;p43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vå delar" type="twoObj">
  <p:cSld name="TWO_OBJECT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m" type="blank">
  <p:cSld name="BLANK"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44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med bildtext" type="objTx">
  <p:cSld name="OBJECT_WITH_CAPTION_TEXT"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4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9" name="Google Shape;189;p45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0" name="Google Shape;190;p45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1" name="Google Shape;191;p45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d med bildtext" type="picTx">
  <p:cSld name="PICTURE_WITH_CAPTION_TEXT"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4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4" name="Google Shape;194;p46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5" name="Google Shape;195;p46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6" name="Google Shape;196;p46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lodrät text" type="vertTx">
  <p:cSld name="VERTICAL_TEXT"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9" name="Google Shape;199;p47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0" name="Google Shape;200;p47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drät rubrik och text" type="vertTitleAndTx">
  <p:cSld name="VERTICAL_TITLE_AND_VERTICAL_TEXT"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48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3" name="Google Shape;203;p48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4" name="Google Shape;204;p48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innehåll" type="obj">
  <p:cSld name="OBJECT"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5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0" name="Google Shape;210;p5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1" name="Google Shape;211;p50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bild" type="title">
  <p:cSld name="TITLE"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4" name="Google Shape;214;p5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5" name="Google Shape;215;p51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vsnittsrubrik" type="secHead">
  <p:cSld name="SECTION_HEADER"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52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8" name="Google Shape;218;p52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9" name="Google Shape;219;p52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vå delar" type="twoObj">
  <p:cSld name="TWO_OBJECTS"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5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2" name="Google Shape;222;p53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3" name="Google Shape;223;p53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4" name="Google Shape;224;p53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ämförelse" type="twoTxTwoObj">
  <p:cSld name="TWO_OBJECTS_WITH_TEXT"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54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7" name="Google Shape;227;p54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8" name="Google Shape;228;p54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9" name="Google Shape;229;p54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0" name="Google Shape;230;p54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1" name="Google Shape;231;p54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ämförelse" type="twoTxTwoObj">
  <p:cSld name="TWO_OBJECTS_WITH_TEX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" name="Google Shape;27;p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" name="Google Shape;28;p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" name="Google Shape;29;p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" name="Google Shape;30;p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ast rubrik" type="titleOnly">
  <p:cSld name="TITLE_ONLY"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5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4" name="Google Shape;234;p55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m" type="blank">
  <p:cSld name="BLANK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56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med bildtext" type="objTx">
  <p:cSld name="OBJECT_WITH_CAPTION_TEXT"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5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9" name="Google Shape;239;p57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0" name="Google Shape;240;p57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1" name="Google Shape;241;p57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d med bildtext" type="picTx">
  <p:cSld name="PICTURE_WITH_CAPTION_TEXT"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58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4" name="Google Shape;244;p58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5" name="Google Shape;245;p58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6" name="Google Shape;246;p58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lodrät text" type="vertTx">
  <p:cSld name="VERTICAL_TEXT"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5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9" name="Google Shape;249;p59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0" name="Google Shape;250;p59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drät rubrik och text" type="vertTitleAndTx">
  <p:cSld name="VERTICAL_TITLE_AND_VERTICAL_TEXT"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60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3" name="Google Shape;253;p60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4" name="Google Shape;254;p60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ast rubrik" type="titleOnly">
  <p:cSld name="TITLE_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m" type="blank">
  <p:cSld name="BLANK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med bildtext" type="objTx">
  <p:cSld name="OBJECT_WITH_CAPTION_TEX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Google Shape;39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" name="Google Shape;41;p9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d med bildtext" type="picTx">
  <p:cSld name="PICTURE_WITH_CAPTION_TEX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" name="Google Shape;44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" name="Google Shape;45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" name="Google Shape;46;p10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3" Type="http://schemas.openxmlformats.org/officeDocument/2006/relationships/theme" Target="../theme/theme5.xml"/><Relationship Id="rId12" Type="http://schemas.openxmlformats.org/officeDocument/2006/relationships/slideLayout" Target="../slideLayouts/slideLayout22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1.xml"/><Relationship Id="rId13" Type="http://schemas.openxmlformats.org/officeDocument/2006/relationships/theme" Target="../theme/theme6.xml"/><Relationship Id="rId12" Type="http://schemas.openxmlformats.org/officeDocument/2006/relationships/slideLayout" Target="../slideLayouts/slideLayout33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3.xml"/><Relationship Id="rId3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/Relationships>
</file>

<file path=ppt/slideMasters/_rels/slideMaster4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12" Type="http://schemas.openxmlformats.org/officeDocument/2006/relationships/slideLayout" Target="../slideLayouts/slideLayout44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34.xml"/><Relationship Id="rId3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7.xml"/><Relationship Id="rId6" Type="http://schemas.openxmlformats.org/officeDocument/2006/relationships/slideLayout" Target="../slideLayouts/slideLayout38.xml"/><Relationship Id="rId7" Type="http://schemas.openxmlformats.org/officeDocument/2006/relationships/slideLayout" Target="../slideLayouts/slideLayout39.xml"/><Relationship Id="rId8" Type="http://schemas.openxmlformats.org/officeDocument/2006/relationships/slideLayout" Target="../slideLayouts/slideLayout40.xml"/></Relationships>
</file>

<file path=ppt/slideMasters/_rels/slideMaster5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3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55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8.xml"/><Relationship Id="rId6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0.xml"/><Relationship Id="rId8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A545D"/>
            </a:gs>
            <a:gs pos="45999">
              <a:srgbClr val="F7535C">
                <a:alpha val="83529"/>
              </a:srgbClr>
            </a:gs>
            <a:gs pos="98999">
              <a:srgbClr val="FA545D">
                <a:alpha val="65098"/>
              </a:srgbClr>
            </a:gs>
            <a:gs pos="100000">
              <a:srgbClr val="FA545D">
                <a:alpha val="64705"/>
              </a:srgbClr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13" id="6" name="Google Shape;6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9693275" y="6238875"/>
            <a:ext cx="2222500" cy="37782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E9AA2E"/>
            </a:gs>
            <a:gs pos="43999">
              <a:srgbClr val="E9AA2E">
                <a:alpha val="72549"/>
              </a:srgbClr>
            </a:gs>
            <a:gs pos="100000">
              <a:srgbClr val="E9AA2E">
                <a:alpha val="37647"/>
              </a:srgbClr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13" id="56" name="Google Shape;56;p13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9693275" y="6238875"/>
            <a:ext cx="2222500" cy="37782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66A16"/>
            </a:gs>
            <a:gs pos="45999">
              <a:srgbClr val="088A1D">
                <a:alpha val="62352"/>
              </a:srgbClr>
            </a:gs>
            <a:gs pos="98999">
              <a:srgbClr val="088A1D">
                <a:alpha val="19607"/>
              </a:srgbClr>
            </a:gs>
            <a:gs pos="100000">
              <a:srgbClr val="088A1D">
                <a:alpha val="18431"/>
              </a:srgbClr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13" id="106" name="Google Shape;106;p2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9693275" y="6238875"/>
            <a:ext cx="2222500" cy="377825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25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36C75"/>
            </a:gs>
            <a:gs pos="45000">
              <a:srgbClr val="036C75">
                <a:alpha val="83921"/>
              </a:srgbClr>
            </a:gs>
            <a:gs pos="100000">
              <a:srgbClr val="036C75">
                <a:alpha val="64705"/>
              </a:srgbClr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13" id="156" name="Google Shape;156;p37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9693275" y="6238875"/>
            <a:ext cx="2222500" cy="377825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37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77C5"/>
            </a:gs>
            <a:gs pos="43999">
              <a:srgbClr val="0077C5">
                <a:alpha val="80000"/>
              </a:srgbClr>
            </a:gs>
            <a:gs pos="100000">
              <a:srgbClr val="0077C5">
                <a:alpha val="54901"/>
              </a:srgbClr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13" id="206" name="Google Shape;206;p49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9693275" y="6238875"/>
            <a:ext cx="2222500" cy="377825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49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hyperlink" Target="http://www.fof.se/artikel/2001/7/aldrandet-det-unikt-manskliga/" TargetMode="External"/><Relationship Id="rId4" Type="http://schemas.openxmlformats.org/officeDocument/2006/relationships/hyperlink" Target="https://www.djur.cob.lu.se/Djurartiklar/Info/varldens_aldsta_djur.html" TargetMode="External"/><Relationship Id="rId5" Type="http://schemas.openxmlformats.org/officeDocument/2006/relationships/hyperlink" Target="https://www.scb.se/hitta-statistik/redaktionellt/fler-hundraaringar-an-nagonsin/" TargetMode="External"/><Relationship Id="rId6" Type="http://schemas.openxmlformats.org/officeDocument/2006/relationships/hyperlink" Target="http://www.scb.se/hitta-statistik/sverige-i-siffror/manniskorna-i-sverige/medellivslangd-i-sverige/" TargetMode="External"/><Relationship Id="rId7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Rectangle 3" id="259" name="Google Shape;259;p61"/>
          <p:cNvSpPr txBox="1"/>
          <p:nvPr/>
        </p:nvSpPr>
        <p:spPr>
          <a:xfrm>
            <a:off x="258525" y="764700"/>
            <a:ext cx="11770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5400">
                <a:latin typeface="Corben"/>
                <a:ea typeface="Corben"/>
                <a:cs typeface="Corben"/>
                <a:sym typeface="Corben"/>
              </a:rPr>
              <a:t>Fördjupning: Åldrande</a:t>
            </a:r>
            <a:endParaRPr/>
          </a:p>
        </p:txBody>
      </p:sp>
      <p:pic>
        <p:nvPicPr>
          <p:cNvPr id="260" name="Google Shape;260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21326" y="1842400"/>
            <a:ext cx="6549350" cy="4365174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61"/>
          <p:cNvSpPr txBox="1"/>
          <p:nvPr/>
        </p:nvSpPr>
        <p:spPr>
          <a:xfrm rot="5400000">
            <a:off x="8001000" y="3018850"/>
            <a:ext cx="2844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/>
              <a:t>Foto: Unsplash Vlad Sargu</a:t>
            </a:r>
            <a:endParaRPr sz="1000"/>
          </a:p>
        </p:txBody>
      </p:sp>
    </p:spTree>
  </p:cSld>
  <p:clrMapOvr>
    <a:masterClrMapping/>
  </p:clrMapOvr>
  <p:transition spd="med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Rectangle 5" id="266" name="Google Shape;266;p62"/>
          <p:cNvSpPr txBox="1"/>
          <p:nvPr/>
        </p:nvSpPr>
        <p:spPr>
          <a:xfrm>
            <a:off x="6744075" y="397400"/>
            <a:ext cx="5112600" cy="57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b="1" lang="sv-SE" sz="3600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rPr>
              <a:t>Vi blir allt äldre</a:t>
            </a:r>
            <a:endParaRPr b="1" sz="3600">
              <a:solidFill>
                <a:schemeClr val="dk1"/>
              </a:solidFill>
              <a:latin typeface="Corben"/>
              <a:ea typeface="Corben"/>
              <a:cs typeface="Corben"/>
              <a:sym typeface="Corbe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Under 1900-talet fick människor det allt bättre i Sverige och flera andra länder. Det har gjort att vi blir allt äldre.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Det finns mycket som påverkar hur gamla människor blir.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Ett exempel är ens gener.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Att äta näringsrik mat och röra på sig påverkar också hur gammal man blir.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spcBef>
                <a:spcPts val="1200"/>
              </a:spcBef>
              <a:spcAft>
                <a:spcPts val="0"/>
              </a:spcAft>
              <a:buNone/>
            </a:pPr>
            <a:br>
              <a:rPr lang="sv-SE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62"/>
          <p:cNvSpPr txBox="1"/>
          <p:nvPr/>
        </p:nvSpPr>
        <p:spPr>
          <a:xfrm>
            <a:off x="325600" y="4975225"/>
            <a:ext cx="6000900" cy="48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/>
              <a:t>Vi blir allt äldre i Sverige. </a:t>
            </a:r>
            <a:endParaRPr/>
          </a:p>
        </p:txBody>
      </p:sp>
      <p:pic>
        <p:nvPicPr>
          <p:cNvPr id="268" name="Google Shape;268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5588" y="1443775"/>
            <a:ext cx="5870477" cy="3531450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62"/>
          <p:cNvSpPr txBox="1"/>
          <p:nvPr/>
        </p:nvSpPr>
        <p:spPr>
          <a:xfrm rot="5400000">
            <a:off x="5122350" y="2341225"/>
            <a:ext cx="2286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/>
              <a:t>Foto: Pixabay</a:t>
            </a:r>
            <a:endParaRPr sz="1000"/>
          </a:p>
        </p:txBody>
      </p:sp>
    </p:spTree>
  </p:cSld>
  <p:clrMapOvr>
    <a:masterClrMapping/>
  </p:clrMapOvr>
  <p:transition spd="med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Rectangle 5" id="274" name="Google Shape;274;p63"/>
          <p:cNvSpPr txBox="1"/>
          <p:nvPr/>
        </p:nvSpPr>
        <p:spPr>
          <a:xfrm>
            <a:off x="6289999" y="404675"/>
            <a:ext cx="5415600" cy="16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sv-SE" sz="3600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rPr>
              <a:t>Hundraåringar</a:t>
            </a:r>
            <a:endParaRPr b="1" sz="3600">
              <a:solidFill>
                <a:schemeClr val="dk1"/>
              </a:solidFill>
              <a:latin typeface="Corben"/>
              <a:ea typeface="Corben"/>
              <a:cs typeface="Corben"/>
              <a:sym typeface="Corbe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ungen brukar skicka en gratulation till människor i Sverige som fyller 100 år.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 på senare år har kungen fått allt fler gratulationer att skicka. Antalet 100-åringar ökar nämligen mycket. </a:t>
            </a:r>
            <a:b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Nyligen dog bloggaren Dagny Carlsson. Hon var 109 år. Det är gammalt, men hon har faktiskt inte det svenska rekordet. Det nuvarande rekordet har Astrid Zachrison som blev 113 år. </a:t>
            </a:r>
            <a:r>
              <a:rPr lang="sv-SE" sz="1200">
                <a:solidFill>
                  <a:schemeClr val="dk1"/>
                </a:solidFill>
              </a:rPr>
              <a:t>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1333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5" name="Google Shape;275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4624" y="1512987"/>
            <a:ext cx="5799951" cy="3832025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63"/>
          <p:cNvSpPr txBox="1"/>
          <p:nvPr/>
        </p:nvSpPr>
        <p:spPr>
          <a:xfrm>
            <a:off x="340500" y="5345000"/>
            <a:ext cx="5755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/>
              <a:t>Dagny Carlsson föddes bara några veckor efter att Titanic sjönk.</a:t>
            </a:r>
            <a:endParaRPr/>
          </a:p>
        </p:txBody>
      </p:sp>
      <p:sp>
        <p:nvSpPr>
          <p:cNvPr id="277" name="Google Shape;277;p63"/>
          <p:cNvSpPr txBox="1"/>
          <p:nvPr/>
        </p:nvSpPr>
        <p:spPr>
          <a:xfrm rot="-5400000">
            <a:off x="-1019300" y="2657475"/>
            <a:ext cx="2627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/>
              <a:t>Foto: Wikimedia Commons</a:t>
            </a:r>
            <a:endParaRPr sz="1000"/>
          </a:p>
        </p:txBody>
      </p:sp>
    </p:spTree>
  </p:cSld>
  <p:clrMapOvr>
    <a:masterClrMapping/>
  </p:clrMapOvr>
  <p:transition spd="med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Rectangle 5" id="282" name="Google Shape;282;p64"/>
          <p:cNvSpPr txBox="1"/>
          <p:nvPr/>
        </p:nvSpPr>
        <p:spPr>
          <a:xfrm>
            <a:off x="5959925" y="476675"/>
            <a:ext cx="6021900" cy="6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sv-SE" sz="3300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rPr>
              <a:t>Skillnader i världen</a:t>
            </a:r>
            <a:endParaRPr b="1" sz="3300">
              <a:solidFill>
                <a:schemeClr val="dk1"/>
              </a:solidFill>
              <a:latin typeface="Corben"/>
              <a:ea typeface="Corben"/>
              <a:cs typeface="Corben"/>
              <a:sym typeface="Corbe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Medellivslängden är olika i olika länder.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 Sverige, Israel och Japan är medellivslängden cirka 80 år.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 länder som Somalia och Mocambique är den inte ens 60 år.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Att medellivslängden är väldigt låg betyder inte att det inte finns väldigt gamla människor.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låg medellivslängd i ett land beror i stället på att många människor dör unga, t.ex. på grund av sjukdomar och krig. 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br>
              <a:rPr lang="sv-SE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sv-SE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sv-SE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sv-SE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sv-SE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3" name="Google Shape;283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7450" y="1646651"/>
            <a:ext cx="5348372" cy="3564701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64"/>
          <p:cNvSpPr txBox="1"/>
          <p:nvPr/>
        </p:nvSpPr>
        <p:spPr>
          <a:xfrm>
            <a:off x="338438" y="5211350"/>
            <a:ext cx="5334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/>
              <a:t>I vissa länder bli många </a:t>
            </a:r>
            <a:r>
              <a:rPr lang="sv-SE"/>
              <a:t>människor</a:t>
            </a:r>
            <a:r>
              <a:rPr lang="sv-SE"/>
              <a:t> väldigt gamla. </a:t>
            </a:r>
            <a:endParaRPr/>
          </a:p>
        </p:txBody>
      </p:sp>
      <p:sp>
        <p:nvSpPr>
          <p:cNvPr id="285" name="Google Shape;285;p64"/>
          <p:cNvSpPr txBox="1"/>
          <p:nvPr/>
        </p:nvSpPr>
        <p:spPr>
          <a:xfrm rot="-5398596">
            <a:off x="-2258505" y="4049057"/>
            <a:ext cx="5143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/>
              <a:t>Foto: Unsplash/Vladimir Soares</a:t>
            </a:r>
            <a:endParaRPr sz="1000"/>
          </a:p>
        </p:txBody>
      </p:sp>
    </p:spTree>
  </p:cSld>
  <p:clrMapOvr>
    <a:masterClrMapping/>
  </p:clrMapOvr>
  <p:transition spd="med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Rectangle 5" id="290" name="Google Shape;290;p65"/>
          <p:cNvSpPr txBox="1"/>
          <p:nvPr/>
        </p:nvSpPr>
        <p:spPr>
          <a:xfrm>
            <a:off x="6463400" y="476675"/>
            <a:ext cx="5386200" cy="6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-214313" lvl="0" marL="214313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3600">
                <a:latin typeface="Corben"/>
                <a:ea typeface="Corben"/>
                <a:cs typeface="Corben"/>
                <a:sym typeface="Corben"/>
              </a:rPr>
              <a:t>Gamla djur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Det finns djur som blir äldre än människor.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stora sköldpaddorna på Galapagosöarna utanför Sydamerika kan t.ex. bli ungefär 150–200 år gamla.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Det äldsta djuret forskare känner till just nu är en islandsmussla.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Islandsmusslan har fått namnet Ming. Mings liv började redan år 1499.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År 2006 dog Ming, 507 år gammal.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br>
              <a:rPr lang="sv-SE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1" name="Google Shape;291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7650" y="1164425"/>
            <a:ext cx="6158602" cy="4529138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65"/>
          <p:cNvSpPr txBox="1"/>
          <p:nvPr/>
        </p:nvSpPr>
        <p:spPr>
          <a:xfrm>
            <a:off x="2299700" y="5617375"/>
            <a:ext cx="4163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/>
              <a:t>Foto: Pixabay</a:t>
            </a:r>
            <a:endParaRPr sz="1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Rectangle 3" id="297" name="Google Shape;297;p66"/>
          <p:cNvSpPr txBox="1"/>
          <p:nvPr/>
        </p:nvSpPr>
        <p:spPr>
          <a:xfrm>
            <a:off x="4954176" y="1052725"/>
            <a:ext cx="6337500" cy="329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Källor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sv-SE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i="1" lang="sv-S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Forskning och framsteg:</a:t>
            </a:r>
            <a:endParaRPr i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-SE" sz="16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www.fof.se/artikel/2001/7/aldrandet-det-unikt-manskliga/</a:t>
            </a:r>
            <a:endParaRPr sz="1600" u="sng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i="1" lang="sv-S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Lunds universitet: </a:t>
            </a:r>
            <a:r>
              <a:rPr lang="sv-SE" sz="16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www.djur.cob.lu.se//Djurartiklar/Info/varldens_aldsta_djur.html</a:t>
            </a:r>
            <a:endParaRPr sz="1600" u="sng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i="1" lang="sv-S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Statistiska centralbyrån:</a:t>
            </a:r>
            <a:endParaRPr i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sv-SE" sz="16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www.scb.se/hitta-statistik/redaktionellt/fler-hundraaringar-an-nagonsin/</a:t>
            </a:r>
            <a:endParaRPr sz="1600" u="sng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-SE" sz="16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www.scb.se/hitta-statistik/sverige-i-siffror/manniskorna-i-sverige/medellivslangd-i-sverige/</a:t>
            </a:r>
            <a:endParaRPr sz="1600" u="sng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 u="sng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-S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i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sv-SE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sv-SE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sv-SE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sv-SE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800" u="sng">
              <a:solidFill>
                <a:srgbClr val="0563C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8" name="Google Shape;298;p6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490525" y="701250"/>
            <a:ext cx="3216850" cy="488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theme/theme1.xml><?xml version="1.0" encoding="utf-8"?>
<a:theme xmlns:a="http://schemas.openxmlformats.org/drawingml/2006/main" xmlns:r="http://schemas.openxmlformats.org/officeDocument/2006/relationships" name="Office Theme - blå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 - Rosa tom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-tema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 - Hav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 - orange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 - Grön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