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  <p:sldMasterId id="2147483706" r:id="rId7"/>
    <p:sldMasterId id="214748370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</p:sldIdLst>
  <p:sldSz cy="6858000" cx="12192000"/>
  <p:notesSz cx="6858000" cy="9144000"/>
  <p:embeddedFontLst>
    <p:embeddedFont>
      <p:font typeface="Corben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6" Type="http://schemas.openxmlformats.org/officeDocument/2006/relationships/font" Target="fonts/Corben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3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3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4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4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4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0" name="Google Shape;200;p4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4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5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5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5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5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5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5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5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5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5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0" name="Google Shape;230;p5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5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5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5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5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5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5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5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5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3" name="Google Shape;253;p6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6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A545D"/>
            </a:gs>
            <a:gs pos="45999">
              <a:srgbClr val="F7535C">
                <a:alpha val="83529"/>
              </a:srgbClr>
            </a:gs>
            <a:gs pos="98999">
              <a:srgbClr val="FA545D">
                <a:alpha val="65098"/>
              </a:srgbClr>
            </a:gs>
            <a:gs pos="100000">
              <a:srgbClr val="FA545D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AA2E"/>
            </a:gs>
            <a:gs pos="43999">
              <a:srgbClr val="E9AA2E">
                <a:alpha val="72549"/>
              </a:srgbClr>
            </a:gs>
            <a:gs pos="100000">
              <a:srgbClr val="E9AA2E">
                <a:alpha val="37647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66A16"/>
            </a:gs>
            <a:gs pos="45999">
              <a:srgbClr val="088A1D">
                <a:alpha val="62352"/>
              </a:srgbClr>
            </a:gs>
            <a:gs pos="98999">
              <a:srgbClr val="088A1D">
                <a:alpha val="19607"/>
              </a:srgbClr>
            </a:gs>
            <a:gs pos="100000">
              <a:srgbClr val="088A1D">
                <a:alpha val="1843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06" name="Google Shape;10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6C75"/>
            </a:gs>
            <a:gs pos="45000">
              <a:srgbClr val="036C75">
                <a:alpha val="83921"/>
              </a:srgbClr>
            </a:gs>
            <a:gs pos="100000">
              <a:srgbClr val="036C75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56" name="Google Shape;15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77C5"/>
            </a:gs>
            <a:gs pos="43999">
              <a:srgbClr val="0077C5">
                <a:alpha val="80000"/>
              </a:srgbClr>
            </a:gs>
            <a:gs pos="100000">
              <a:srgbClr val="0077C5">
                <a:alpha val="5490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206" name="Google Shape;206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expressen.se/leva-och-bo/april-april-din-dumma-sill--darfor-luras-vi-pa-1-april/" TargetMode="External"/><Relationship Id="rId4" Type="http://schemas.openxmlformats.org/officeDocument/2006/relationships/hyperlink" Target="http://www.isof.se/lar-dig-mer/kunskapsbanker/lar-dig-mer-om-arets-namn-och-handelser/handelser/forsta-april" TargetMode="External"/><Relationship Id="rId5" Type="http://schemas.openxmlformats.org/officeDocument/2006/relationships/hyperlink" Target="https://www.nordiskamuseet.se/aretsdagar/forsta-april" TargetMode="External"/><Relationship Id="rId6" Type="http://schemas.openxmlformats.org/officeDocument/2006/relationships/hyperlink" Target="http://www.varldenshistoria.se/samhalle/vardagsliv/april-april-har-ar-historien-bakom-aprilskamtet" TargetMode="External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59" name="Google Shape;259;p61"/>
          <p:cNvSpPr txBox="1"/>
          <p:nvPr/>
        </p:nvSpPr>
        <p:spPr>
          <a:xfrm>
            <a:off x="220200" y="764700"/>
            <a:ext cx="11702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5400">
                <a:latin typeface="Corben"/>
                <a:ea typeface="Corben"/>
                <a:cs typeface="Corben"/>
                <a:sym typeface="Corben"/>
              </a:rPr>
              <a:t>Fördjupning: Första april</a:t>
            </a:r>
            <a:endParaRPr/>
          </a:p>
        </p:txBody>
      </p:sp>
      <p:pic>
        <p:nvPicPr>
          <p:cNvPr id="260" name="Google Shape;2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113" y="1892425"/>
            <a:ext cx="6259776" cy="417317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1"/>
          <p:cNvSpPr txBox="1"/>
          <p:nvPr/>
        </p:nvSpPr>
        <p:spPr>
          <a:xfrm rot="5400000">
            <a:off x="7122950" y="3940975"/>
            <a:ext cx="4435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66" name="Google Shape;266;p62"/>
          <p:cNvSpPr txBox="1"/>
          <p:nvPr/>
        </p:nvSpPr>
        <p:spPr>
          <a:xfrm>
            <a:off x="6401850" y="397400"/>
            <a:ext cx="54549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Historia</a:t>
            </a:r>
            <a:endParaRPr sz="3600"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skämta och lura varandra den 1 april har länge varit tradition.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 ingen som säkert vet hur det började och varför det blev just den 1 april.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finns källor som visar att människor skämtade på den dagen redan på 1500-talet.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mitten av 1600-talet började människor i Sverige att ”narra april”, som man på den tiden kallade aprilskämt för.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2"/>
          <p:cNvSpPr txBox="1"/>
          <p:nvPr/>
        </p:nvSpPr>
        <p:spPr>
          <a:xfrm rot="5400000">
            <a:off x="4118700" y="2984375"/>
            <a:ext cx="3649200" cy="3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pic>
        <p:nvPicPr>
          <p:cNvPr id="268" name="Google Shape;2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699" y="1430651"/>
            <a:ext cx="5227051" cy="354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73" name="Google Shape;273;p63"/>
          <p:cNvSpPr txBox="1"/>
          <p:nvPr/>
        </p:nvSpPr>
        <p:spPr>
          <a:xfrm>
            <a:off x="5505275" y="326025"/>
            <a:ext cx="62946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Synvinklar 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&amp; jagedumm-piller </a:t>
            </a:r>
            <a:endParaRPr sz="3600"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Förr gick aprilskämten ofta ut på att ge varandra påhittade uppdrag.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kunde vara att köpa jagedumm-piller på apoteket eller hämta en synvinkel.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synvinkel låter som att det är ett verktyg, men det är ett ord som betyder ungefär ”perspektiv”.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var vanligt att människor skämtade på jobbet. Snickare kunde till exempel be sina snickarelever att gå och köpa spikolja.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53" y="1743512"/>
            <a:ext cx="5057674" cy="337097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63"/>
          <p:cNvSpPr txBox="1"/>
          <p:nvPr/>
        </p:nvSpPr>
        <p:spPr>
          <a:xfrm rot="5400000">
            <a:off x="3291125" y="3618950"/>
            <a:ext cx="40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Hal Gatewood/Unsplash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80" name="Google Shape;280;p64"/>
          <p:cNvSpPr txBox="1"/>
          <p:nvPr/>
        </p:nvSpPr>
        <p:spPr>
          <a:xfrm>
            <a:off x="6096000" y="476675"/>
            <a:ext cx="5885700" cy="33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128588" lvl="0" marL="128588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I medierna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första april är det tradition att tidningar och andra medier skämtar.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tidigaste aprilskämtet som har blivit hittat i en tidning är från år 1846.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Då hade tidningen Evening Standard i Storbritannien en annons om en åsnevisning i utkanten av London.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Människorna som åkte dit för att titta på åsnorna hittade inga. Det visade sig att det var de själva som var åsnor som hade blivit lurade.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8588" lvl="0" marL="128588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175" y="1618488"/>
            <a:ext cx="5487427" cy="365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64"/>
          <p:cNvSpPr txBox="1"/>
          <p:nvPr/>
        </p:nvSpPr>
        <p:spPr>
          <a:xfrm rot="5400000">
            <a:off x="4242050" y="3132150"/>
            <a:ext cx="336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Anthony Rae/Unsplash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87" name="Google Shape;287;p65"/>
          <p:cNvSpPr txBox="1"/>
          <p:nvPr/>
        </p:nvSpPr>
        <p:spPr>
          <a:xfrm>
            <a:off x="6543425" y="476675"/>
            <a:ext cx="5306100" cy="19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Dumma fiskar!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Många länder har som tradition att skämta den 1 april.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När vi lurar någon på första april kan vi i Sverige säga ”April, april, din dumma sill, jag kan lura dig vart jag vill”.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Andra länder kallar den som blir lurad för andra saker.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Storbritannien är den som blir lurad en</a:t>
            </a:r>
            <a:r>
              <a:rPr i="1"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April fool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 aprilidiot) och i Frankrike är den en </a:t>
            </a:r>
            <a:r>
              <a:rPr i="1"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poisson d’avril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 aprilfisk).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65"/>
          <p:cNvSpPr txBox="1"/>
          <p:nvPr/>
        </p:nvSpPr>
        <p:spPr>
          <a:xfrm>
            <a:off x="10585850" y="802200"/>
            <a:ext cx="906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9" name="Google Shape;28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975" y="1965025"/>
            <a:ext cx="5855901" cy="292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65"/>
          <p:cNvSpPr txBox="1"/>
          <p:nvPr/>
        </p:nvSpPr>
        <p:spPr>
          <a:xfrm>
            <a:off x="6041575" y="2585350"/>
            <a:ext cx="783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65"/>
          <p:cNvSpPr txBox="1"/>
          <p:nvPr/>
        </p:nvSpPr>
        <p:spPr>
          <a:xfrm>
            <a:off x="4762500" y="4327075"/>
            <a:ext cx="281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96" name="Google Shape;296;p66"/>
          <p:cNvSpPr txBox="1"/>
          <p:nvPr/>
        </p:nvSpPr>
        <p:spPr>
          <a:xfrm>
            <a:off x="3878025" y="1052725"/>
            <a:ext cx="80145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44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Källor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Expressen: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www.expressen.se/leva-och-bo/april-april-din-dumma-sill--darfor-luras-vi-pa-1-april/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Institutet för språk och folkminnen: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www.isof.se/lar-dig-mer/kunskapsbanker/lar-dig-mer-om-arets-namn-och-handelser/handelser/forsta-april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Nordiska museet:</a:t>
            </a: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www.nordiskamuseet.se/aretsdagar/forsta-april</a:t>
            </a:r>
            <a:endParaRPr sz="18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Världens historia: </a:t>
            </a: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ww.varldenshistoria.se/samhalle/vardagsliv/april-april-har-ar-historien-bakom-aprilskamtet</a:t>
            </a:r>
            <a:endParaRPr sz="18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u="sng">
              <a:solidFill>
                <a:srgbClr val="0563C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7" name="Google Shape;297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7525" y="701250"/>
            <a:ext cx="3216850" cy="48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 - Rosa tom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 - blå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 - Hav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 - orang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 - Grön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