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03" r:id="rId4"/>
    <p:sldMasterId id="2147483704" r:id="rId5"/>
    <p:sldMasterId id="2147483705" r:id="rId6"/>
    <p:sldMasterId id="2147483706" r:id="rId7"/>
    <p:sldMasterId id="2147483707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</p:sldIdLst>
  <p:sldSz cy="6858000" cx="12192000"/>
  <p:notesSz cx="6858000" cy="9144000"/>
  <p:embeddedFontLst>
    <p:embeddedFont>
      <p:font typeface="Corben"/>
      <p:bold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2.xml"/><Relationship Id="rId10" Type="http://schemas.openxmlformats.org/officeDocument/2006/relationships/slide" Target="slides/slide1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" Type="http://schemas.openxmlformats.org/officeDocument/2006/relationships/theme" Target="theme/theme6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6" Type="http://schemas.openxmlformats.org/officeDocument/2006/relationships/font" Target="fonts/Corben-bold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1" name="Google Shape;271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5" name="Google Shape;285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" type="obj">
  <p:cSld name="OBJECT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lodrät text" type="vertTx">
  <p:cSld name="VERTICAL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rät rubrik och text" type="vertTitleAndTx">
  <p:cSld name="VERTICAL_TITLE_AND_VERTICAL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" type="obj">
  <p:cSld name="OBJEC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" type="title">
  <p:cSld name="TITL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nittsrubrik" type="secHead">
  <p:cSld name="SECTION_HEADER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6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vå delar" type="twoObj">
  <p:cSld name="TWO_OBJECTS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17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ämförelse" type="twoTxTwoObj">
  <p:cSld name="TWO_OBJECTS_WITH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1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8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ast rubrik" type="titleOnly">
  <p:cSld name="TITLE_ONLY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9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" type="blank">
  <p:cSld name="BLANK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med bildtext" type="objTx">
  <p:cSld name="OBJECT_WITH_CAPTION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2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2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21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ed bildtext" type="picTx">
  <p:cSld name="PICTURE_WITH_CAPTION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2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p2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Google Shape;96;p22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lodrät text" type="vertTx">
  <p:cSld name="VERTICAL_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Google Shape;99;p2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p23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rät rubrik och text" type="vertTitleAndTx">
  <p:cSld name="VERTICAL_TITLE_AND_VERTICAL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p2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p24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" type="obj">
  <p:cSld name="OBJEC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26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" type="title">
  <p:cSld name="TITLE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2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27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nittsrubrik" type="secHead">
  <p:cSld name="SECTION_HEADER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2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28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vå delar" type="twoObj">
  <p:cSld name="TWO_OBJECTS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Google Shape;122;p2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p2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29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ämförelse" type="twoTxTwoObj">
  <p:cSld name="TWO_OBJECTS_WITH_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Google Shape;127;p3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3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Google Shape;129;p3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3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30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ast rubrik" type="titleOnly">
  <p:cSld name="TITLE_ONLY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31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" type="blank">
  <p:cSld name="BLANK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nittsrubrik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med bildtext" type="objTx">
  <p:cSld name="OBJECT_WITH_CAPTION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p3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" name="Google Shape;140;p3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" name="Google Shape;141;p33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ed bildtext" type="picTx">
  <p:cSld name="PICTURE_WITH_CAPTION_TEXT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" name="Google Shape;144;p3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" name="Google Shape;145;p3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" name="Google Shape;146;p34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lodrät text" type="vertTx">
  <p:cSld name="VERTICAL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" name="Google Shape;149;p3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" name="Google Shape;150;p35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rät rubrik och text" type="vertTitleAndTx">
  <p:cSld name="VERTICAL_TITLE_AND_VERTICAL_TEXT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" name="Google Shape;153;p3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" name="Google Shape;154;p36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" type="obj">
  <p:cSld name="OBJECT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Google Shape;160;p3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" name="Google Shape;161;p38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" type="title">
  <p:cSld name="TITLE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3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" name="Google Shape;165;p39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nittsrubrik" type="secHead">
  <p:cSld name="SECTION_HEADER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" name="Google Shape;168;p4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9" name="Google Shape;169;p40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vå delar" type="twoObj">
  <p:cSld name="TWO_OBJECTS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Google Shape;172;p4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3" name="Google Shape;173;p4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" name="Google Shape;174;p41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ämförelse" type="twoTxTwoObj">
  <p:cSld name="TWO_OBJECTS_WITH_TEXT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7" name="Google Shape;177;p4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8" name="Google Shape;178;p4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9" name="Google Shape;179;p4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0" name="Google Shape;180;p4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1" name="Google Shape;181;p42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ast rubrik" type="titleOnly">
  <p:cSld name="TITLE_ONLY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4" name="Google Shape;184;p43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vå delar" type="twoObj">
  <p:cSld name="TWO_OBJECT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" type="blank">
  <p:cSld name="BLANK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4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med bildtext" type="objTx">
  <p:cSld name="OBJECT_WITH_CAPTION_TEXT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9" name="Google Shape;189;p4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0" name="Google Shape;190;p4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1" name="Google Shape;191;p45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ed bildtext" type="picTx">
  <p:cSld name="PICTURE_WITH_CAPTION_TEXT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4" name="Google Shape;194;p4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Google Shape;195;p4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Google Shape;196;p46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lodrät text" type="vertTx">
  <p:cSld name="VERTICAL_TEXT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9" name="Google Shape;199;p4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0" name="Google Shape;200;p47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rät rubrik och text" type="vertTitleAndTx">
  <p:cSld name="VERTICAL_TITLE_AND_VERTICAL_TEXT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3" name="Google Shape;203;p4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4" name="Google Shape;204;p48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" type="obj">
  <p:cSld name="OBJECT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5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1" name="Google Shape;211;p50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" type="title">
  <p:cSld name="TITLE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4" name="Google Shape;214;p5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5" name="Google Shape;215;p51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nittsrubrik" type="secHead">
  <p:cSld name="SECTION_HEADER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8" name="Google Shape;218;p5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9" name="Google Shape;219;p52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vå delar" type="twoObj">
  <p:cSld name="TWO_OBJECTS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2" name="Google Shape;222;p5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3" name="Google Shape;223;p5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Google Shape;224;p53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ämförelse" type="twoTxTwoObj">
  <p:cSld name="TWO_OBJECTS_WITH_TEXT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5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7" name="Google Shape;227;p5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8" name="Google Shape;228;p5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9" name="Google Shape;229;p5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0" name="Google Shape;230;p5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1" name="Google Shape;231;p54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ämförelse" type="twoTxTwoObj">
  <p:cSld name="TWO_OBJECTS_WITH_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ast rubrik" type="titleOnly">
  <p:cSld name="TITLE_ONLY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5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4" name="Google Shape;234;p55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" type="blank">
  <p:cSld name="BLANK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56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med bildtext" type="objTx">
  <p:cSld name="OBJECT_WITH_CAPTION_TEXT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9" name="Google Shape;239;p5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0" name="Google Shape;240;p5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1" name="Google Shape;241;p57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ed bildtext" type="picTx">
  <p:cSld name="PICTURE_WITH_CAPTION_TEXT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5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4" name="Google Shape;244;p5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5" name="Google Shape;245;p5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6" name="Google Shape;246;p58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lodrät text" type="vertTx">
  <p:cSld name="VERTICAL_TEXT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5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9" name="Google Shape;249;p5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0" name="Google Shape;250;p59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rät rubrik och text" type="vertTitleAndTx">
  <p:cSld name="VERTICAL_TITLE_AND_VERTICAL_TEXT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6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3" name="Google Shape;253;p6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4" name="Google Shape;254;p60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ast rubrik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" type="blank">
  <p:cSld name="BLANK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med bildtext" type="objTx">
  <p:cSld name="OBJECT_WITH_CAPTIO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ed bildtext" type="picTx">
  <p:cSld name="PICTURE_WITH_CAPTION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6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33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44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55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0.xml"/><Relationship Id="rId8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A545D"/>
            </a:gs>
            <a:gs pos="45999">
              <a:srgbClr val="F7535C">
                <a:alpha val="83529"/>
              </a:srgbClr>
            </a:gs>
            <a:gs pos="98999">
              <a:srgbClr val="FA545D">
                <a:alpha val="65098"/>
              </a:srgbClr>
            </a:gs>
            <a:gs pos="100000">
              <a:srgbClr val="FA545D">
                <a:alpha val="64705"/>
              </a:srgbClr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3" id="6" name="Google Shape;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693275" y="6238875"/>
            <a:ext cx="2222500" cy="3778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9AA2E"/>
            </a:gs>
            <a:gs pos="43999">
              <a:srgbClr val="E9AA2E">
                <a:alpha val="72549"/>
              </a:srgbClr>
            </a:gs>
            <a:gs pos="100000">
              <a:srgbClr val="E9AA2E">
                <a:alpha val="37647"/>
              </a:srgbClr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3" id="56" name="Google Shape;56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693275" y="6238875"/>
            <a:ext cx="2222500" cy="37782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66A16"/>
            </a:gs>
            <a:gs pos="45999">
              <a:srgbClr val="088A1D">
                <a:alpha val="62352"/>
              </a:srgbClr>
            </a:gs>
            <a:gs pos="98999">
              <a:srgbClr val="088A1D">
                <a:alpha val="19607"/>
              </a:srgbClr>
            </a:gs>
            <a:gs pos="100000">
              <a:srgbClr val="088A1D">
                <a:alpha val="18431"/>
              </a:srgbClr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3" id="106" name="Google Shape;106;p2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693275" y="6238875"/>
            <a:ext cx="2222500" cy="37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5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36C75"/>
            </a:gs>
            <a:gs pos="45000">
              <a:srgbClr val="036C75">
                <a:alpha val="83921"/>
              </a:srgbClr>
            </a:gs>
            <a:gs pos="100000">
              <a:srgbClr val="036C75">
                <a:alpha val="64705"/>
              </a:srgbClr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3" id="156" name="Google Shape;156;p3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693275" y="6238875"/>
            <a:ext cx="2222500" cy="37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37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77C5"/>
            </a:gs>
            <a:gs pos="43999">
              <a:srgbClr val="0077C5">
                <a:alpha val="80000"/>
              </a:srgbClr>
            </a:gs>
            <a:gs pos="100000">
              <a:srgbClr val="0077C5">
                <a:alpha val="54901"/>
              </a:srgbClr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3" id="206" name="Google Shape;206;p4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693275" y="6238875"/>
            <a:ext cx="2222500" cy="37782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49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museumhalland.se/utstallning/bockstensmannen-2021/" TargetMode="External"/><Relationship Id="rId4" Type="http://schemas.openxmlformats.org/officeDocument/2006/relationships/hyperlink" Target="https://www.sgu.se/samhallsplanering/planering-och-markanvandning/markanvandning/torvbruk/" TargetMode="External"/><Relationship Id="rId5" Type="http://schemas.openxmlformats.org/officeDocument/2006/relationships/hyperlink" Target="https://www.mynewsdesk.com/se/umea_universitet/pressreleases/myrarnas-foermaaga-att-ta-upp-koldioxid-paaverkas-av-aendrat-klimat-3153713" TargetMode="External"/><Relationship Id="rId6" Type="http://schemas.openxmlformats.org/officeDocument/2006/relationships/hyperlink" Target="https://varldenshistoria.se/kultur/arkeologi/tollundmannen-den-hangde-mannen-i-mossen" TargetMode="External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 3" id="259" name="Google Shape;259;p61"/>
          <p:cNvSpPr txBox="1"/>
          <p:nvPr/>
        </p:nvSpPr>
        <p:spPr>
          <a:xfrm>
            <a:off x="258525" y="688500"/>
            <a:ext cx="11661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5400">
                <a:latin typeface="Corben"/>
                <a:ea typeface="Corben"/>
                <a:cs typeface="Corben"/>
                <a:sym typeface="Corben"/>
              </a:rPr>
              <a:t>Fördjupning: Torv</a:t>
            </a:r>
            <a:endParaRPr/>
          </a:p>
        </p:txBody>
      </p:sp>
      <p:sp>
        <p:nvSpPr>
          <p:cNvPr id="260" name="Google Shape;260;p61"/>
          <p:cNvSpPr txBox="1"/>
          <p:nvPr/>
        </p:nvSpPr>
        <p:spPr>
          <a:xfrm>
            <a:off x="2660200" y="6049725"/>
            <a:ext cx="5328600" cy="4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Store Mosse är Sydsveriges största myrområde. </a:t>
            </a:r>
            <a:br>
              <a:rPr lang="sv-SE"/>
            </a:br>
            <a:r>
              <a:rPr lang="sv-SE"/>
              <a:t>På myrar är det blött och det finns gott om torv.</a:t>
            </a:r>
            <a:endParaRPr/>
          </a:p>
        </p:txBody>
      </p:sp>
      <p:pic>
        <p:nvPicPr>
          <p:cNvPr id="261" name="Google Shape;261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6400" y="1764300"/>
            <a:ext cx="6136626" cy="428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 5" id="266" name="Google Shape;266;p62"/>
          <p:cNvSpPr txBox="1"/>
          <p:nvPr/>
        </p:nvSpPr>
        <p:spPr>
          <a:xfrm>
            <a:off x="5633350" y="397400"/>
            <a:ext cx="6223200" cy="53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14313" lvl="0" marL="214313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3600">
                <a:latin typeface="Corben"/>
                <a:ea typeface="Corben"/>
                <a:cs typeface="Corben"/>
                <a:sym typeface="Corben"/>
              </a:rPr>
              <a:t>Torvbruk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Torv finns runt om världen men Sverige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 ovanligt mycket torv.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Cirka 15 procent av Sveriges yta är torvmark.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Människor har använt sig av torv väldigt länge.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Torv kan till exempel eldas för att på så vis få värme och energi.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Torv kan också användas för att skapa odlingsjord som kan användas till att odla växter i.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1200"/>
              </a:spcBef>
              <a:spcAft>
                <a:spcPts val="0"/>
              </a:spcAft>
              <a:buNone/>
            </a:pPr>
            <a:br>
              <a:rPr lang="sv-SE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7" name="Google Shape;267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200" y="1406975"/>
            <a:ext cx="5328549" cy="3499081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62"/>
          <p:cNvSpPr txBox="1"/>
          <p:nvPr/>
        </p:nvSpPr>
        <p:spPr>
          <a:xfrm>
            <a:off x="125200" y="4906050"/>
            <a:ext cx="474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Människor i Småland använder en torvmaskin. </a:t>
            </a:r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 5" id="273" name="Google Shape;273;p63"/>
          <p:cNvSpPr txBox="1"/>
          <p:nvPr/>
        </p:nvSpPr>
        <p:spPr>
          <a:xfrm>
            <a:off x="5470075" y="404675"/>
            <a:ext cx="6235800" cy="16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14313" lvl="0" marL="214313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3600">
                <a:latin typeface="Corben"/>
                <a:ea typeface="Corben"/>
                <a:cs typeface="Corben"/>
                <a:sym typeface="Corben"/>
              </a:rPr>
              <a:t>Bockstensmannen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Sommaren 1936 gjorde en pojke vid namn Thure ett fynd i marken när han letade torv.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Thure var i Bockstens mosse utanför staden Varberg i södra Sverige.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Thures fynd var kroppen efter en man med rött hår. Myren hade bevarat honom och hans kläder.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dag tror man att han dog på 1300-talet.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Mannen har fått namnet Bockstensmannen.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Hur han dog vet ingen säkert, men det finns teorier om att han kanske blev mördad.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1333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4" name="Google Shape;274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425" y="1136913"/>
            <a:ext cx="5165277" cy="4584183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63"/>
          <p:cNvSpPr txBox="1"/>
          <p:nvPr/>
        </p:nvSpPr>
        <p:spPr>
          <a:xfrm>
            <a:off x="231325" y="5753100"/>
            <a:ext cx="5165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Så här kan Bockstensmannen ha sett ut när han levde. </a:t>
            </a:r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 5" id="280" name="Google Shape;280;p64"/>
          <p:cNvSpPr txBox="1"/>
          <p:nvPr/>
        </p:nvSpPr>
        <p:spPr>
          <a:xfrm>
            <a:off x="5524500" y="476675"/>
            <a:ext cx="6457200" cy="3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128587" lvl="0" marL="128587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3600">
                <a:latin typeface="Corben"/>
                <a:ea typeface="Corben"/>
                <a:cs typeface="Corben"/>
                <a:sym typeface="Corben"/>
              </a:rPr>
              <a:t>Mosslik </a:t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Bockstensmannen är inte den enda välbevarade kroppen som har hittats av torvgrävare.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Sådana kroppar har också blivit hittade i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till exempel Danmark och Storbritannien.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Kropparna kallas för mosslik och de flesta dog för väldigt länge sedan, ibland för flera tusen år sedan.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mosse är en slags myr. Miljön i en myr är väldigt speciell. Det finns till exempel väldigt lite syre. Det är bland annat det som gör att kropparna och kläderna blir så välbevarade.</a:t>
            </a:r>
            <a:r>
              <a:rPr lang="sv-SE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8588" lvl="0" marL="128588" marR="0" rtl="0" algn="l">
              <a:spcBef>
                <a:spcPts val="1200"/>
              </a:spcBef>
              <a:spcAft>
                <a:spcPts val="0"/>
              </a:spcAft>
              <a:buNone/>
            </a:pPr>
            <a:br>
              <a:rPr lang="sv-SE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sv-SE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sv-SE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sv-SE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sv-SE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" name="Google Shape;281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050" y="1314450"/>
            <a:ext cx="5219700" cy="422910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64"/>
          <p:cNvSpPr txBox="1"/>
          <p:nvPr/>
        </p:nvSpPr>
        <p:spPr>
          <a:xfrm>
            <a:off x="183650" y="5570750"/>
            <a:ext cx="5168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Så här såg Bockstensmannens kläder ut. </a:t>
            </a:r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 5" id="287" name="Google Shape;287;p65"/>
          <p:cNvSpPr txBox="1"/>
          <p:nvPr/>
        </p:nvSpPr>
        <p:spPr>
          <a:xfrm>
            <a:off x="5170725" y="476675"/>
            <a:ext cx="6678600" cy="71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-214312" lvl="0" marL="214312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3600">
                <a:latin typeface="Corben"/>
                <a:ea typeface="Corben"/>
                <a:cs typeface="Corben"/>
                <a:sym typeface="Corben"/>
              </a:rPr>
              <a:t>Människorna </a:t>
            </a:r>
            <a:endParaRPr b="1" sz="3600">
              <a:latin typeface="Corben"/>
              <a:ea typeface="Corben"/>
              <a:cs typeface="Corben"/>
              <a:sym typeface="Corbe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Eftersom mossliken är så välbevarade kan forskare lära sig mycket om människorna och tiden de levde i.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Till exempel finns ofta frisyrerna och kläderna kvar.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Forskarna kan också ofta se om människorna hade några sjukdomar när de levde.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Hur mossliken hamnade bland torven är inte säkert. Men eftersom det finns många mosslik verkar det inte ha varit olyckor.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 finns därför teorier om att vissa av dem kanske var människooffer till gudarna. 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br>
              <a:rPr lang="sv-SE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8" name="Google Shape;288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825" y="1774375"/>
            <a:ext cx="4865925" cy="3402093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65"/>
          <p:cNvSpPr txBox="1"/>
          <p:nvPr/>
        </p:nvSpPr>
        <p:spPr>
          <a:xfrm>
            <a:off x="130625" y="5178900"/>
            <a:ext cx="367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Store Mosse i Småland är ett myrområde.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 3" id="294" name="Google Shape;294;p66"/>
          <p:cNvSpPr txBox="1"/>
          <p:nvPr/>
        </p:nvSpPr>
        <p:spPr>
          <a:xfrm>
            <a:off x="4954175" y="1052725"/>
            <a:ext cx="6337500" cy="50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4400">
                <a:solidFill>
                  <a:srgbClr val="000000"/>
                </a:solidFill>
                <a:latin typeface="Corben"/>
                <a:ea typeface="Corben"/>
                <a:cs typeface="Corben"/>
                <a:sym typeface="Corben"/>
              </a:rPr>
              <a:t>Källor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latin typeface="Corben"/>
              <a:ea typeface="Corben"/>
              <a:cs typeface="Corben"/>
              <a:sym typeface="Corb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sv-S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Hallands kulturhistoriska museum: </a:t>
            </a:r>
            <a:r>
              <a:rPr i="1" lang="sv-SE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www.museumhalland.se/utstallning/bockstensmannen-2021/</a:t>
            </a:r>
            <a:r>
              <a:rPr i="1" lang="sv-S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sv-S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Sveriges geologiska undersökning: </a:t>
            </a:r>
            <a:r>
              <a:rPr lang="sv-SE" sz="1500" u="sng">
                <a:solidFill>
                  <a:schemeClr val="hlink"/>
                </a:solidFill>
                <a:hlinkClick r:id="rId4"/>
              </a:rPr>
              <a:t>www.sgu.se/samhallsplanering/planering-och-markanvandning/markanvandning/torvbruk/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sv-S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Umeå universitet: </a:t>
            </a:r>
            <a:r>
              <a:rPr lang="sv-SE" sz="1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www.mynewsdesk.com/se/umea_universitet/pressreleases/myrarnas-foermaaga-att-ta-upp-koldioxid-paaverkas-av-aendrat-klimat-3153713</a:t>
            </a:r>
            <a:r>
              <a:rPr lang="sv-SE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sv-S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sv-S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Världens historia: </a:t>
            </a:r>
            <a:r>
              <a:rPr lang="sv-SE" sz="1500" u="sng">
                <a:solidFill>
                  <a:schemeClr val="hlink"/>
                </a:solidFill>
                <a:hlinkClick r:id="rId6"/>
              </a:rPr>
              <a:t>www.varldenshistoria.se/kultur/arkeologi/tollundmannen-den-hangde-mannen-i-mossen</a:t>
            </a:r>
            <a:endParaRPr sz="1500" u="sng">
              <a:solidFill>
                <a:schemeClr val="hlink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sv-S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 u="sng">
              <a:solidFill>
                <a:schemeClr val="hlink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sv-SE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sv-SE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sv-SE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sv-SE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 u="sng">
              <a:solidFill>
                <a:srgbClr val="0563C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295" name="Google Shape;295;p6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90525" y="701250"/>
            <a:ext cx="3216850" cy="488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xmlns:r="http://schemas.openxmlformats.org/officeDocument/2006/relationships" name="Office Theme - Hav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 - Grön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-tema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 - orang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 - blå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 - Rosa tom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