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ir1BfsdSswY" TargetMode="External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hyperlink" Target="https://www.tekniskamuseet.se/lar-dig-mer/100-innovationer/metallbearbetning/" TargetMode="External"/><Relationship Id="rId13" Type="http://schemas.openxmlformats.org/officeDocument/2006/relationships/hyperlink" Target="https://www.sgu.se/mineralnaring/svensk-gruvnaring/" TargetMode="External"/><Relationship Id="rId12" Type="http://schemas.openxmlformats.org/officeDocument/2006/relationships/hyperlink" Target="https://www.tekniskamuseet.se/lar-dig-mer/100-innovationer/metallbearbetning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igitaltmuseum.org/021167381755/kirunagruvan-gruva" TargetMode="External"/><Relationship Id="rId4" Type="http://schemas.openxmlformats.org/officeDocument/2006/relationships/hyperlink" Target="https://digitaltmuseum.org/021167381755/kirunagruvan-gruva" TargetMode="External"/><Relationship Id="rId9" Type="http://schemas.openxmlformats.org/officeDocument/2006/relationships/hyperlink" Target="https://sverigesradio.se/artikel/7144396" TargetMode="External"/><Relationship Id="rId5" Type="http://schemas.openxmlformats.org/officeDocument/2006/relationships/hyperlink" Target="https://www.falugruva.se/berattelse/sista-salvan-avfyrades/" TargetMode="External"/><Relationship Id="rId6" Type="http://schemas.openxmlformats.org/officeDocument/2006/relationships/hyperlink" Target="https://kiruna.se/kommun--demokrati/kommunfakta/historia.html" TargetMode="External"/><Relationship Id="rId7" Type="http://schemas.openxmlformats.org/officeDocument/2006/relationships/hyperlink" Target="http://www.lkab.com/sv/om-lkab/lkab-i-korthet/var-historia/" TargetMode="External"/><Relationship Id="rId8" Type="http://schemas.openxmlformats.org/officeDocument/2006/relationships/hyperlink" Target="https://www.sgu.se/mineralnaring/svensk-gruvnar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173025" y="764700"/>
            <a:ext cx="1187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400">
                <a:latin typeface="Corben"/>
                <a:ea typeface="Corben"/>
                <a:cs typeface="Corben"/>
                <a:sym typeface="Corben"/>
              </a:rPr>
              <a:t>Fördjupning: Kiruna</a:t>
            </a:r>
            <a:endParaRPr/>
          </a:p>
        </p:txBody>
      </p:sp>
      <p:sp>
        <p:nvSpPr>
          <p:cNvPr id="260" name="Google Shape;260;p61"/>
          <p:cNvSpPr txBox="1"/>
          <p:nvPr/>
        </p:nvSpPr>
        <p:spPr>
          <a:xfrm rot="5400000">
            <a:off x="10148400" y="2931125"/>
            <a:ext cx="180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</a:t>
            </a:r>
            <a:r>
              <a:rPr lang="sv-SE" sz="1000"/>
              <a:t>oto: Kiruna kommun</a:t>
            </a:r>
            <a:endParaRPr sz="1000"/>
          </a:p>
        </p:txBody>
      </p:sp>
      <p:pic>
        <p:nvPicPr>
          <p:cNvPr id="261" name="Google Shape;2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025" y="2195979"/>
            <a:ext cx="10180424" cy="331559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1"/>
          <p:cNvSpPr txBox="1"/>
          <p:nvPr/>
        </p:nvSpPr>
        <p:spPr>
          <a:xfrm>
            <a:off x="780025" y="5511575"/>
            <a:ext cx="101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På bilden syns delar av Kirunas nya centrum. Centrumet byggs eftersom en del av staden håller på att flyttas. 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7" name="Google Shape;267;p62"/>
          <p:cNvSpPr txBox="1"/>
          <p:nvPr/>
        </p:nvSpPr>
        <p:spPr>
          <a:xfrm>
            <a:off x="6217275" y="397400"/>
            <a:ext cx="5639400" cy="58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Kirunagruvan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det fanns järnmalm i fjället Kiirunavaara upptäckte människor redan på 1600-talet.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Kiirunavaaras fjälltopp är i dag bortsprängd och gruvan har vuxit mer och mer. I dag är Kirunagruvan mer än 1 300 meter djup.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grund av att gruvan har vuxit så mycket håller delar av staden just nu på att flyttas.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2"/>
          <p:cNvSpPr txBox="1"/>
          <p:nvPr/>
        </p:nvSpPr>
        <p:spPr>
          <a:xfrm>
            <a:off x="441175" y="5205650"/>
            <a:ext cx="56394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Flygbild över Kiruna. . </a:t>
            </a:r>
            <a:endParaRPr/>
          </a:p>
        </p:txBody>
      </p:sp>
      <p:pic>
        <p:nvPicPr>
          <p:cNvPr id="269" name="Google Shape;2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73" y="1446900"/>
            <a:ext cx="5639475" cy="37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2"/>
          <p:cNvSpPr txBox="1"/>
          <p:nvPr/>
        </p:nvSpPr>
        <p:spPr>
          <a:xfrm rot="-5400000">
            <a:off x="-1166575" y="35363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</a:rPr>
              <a:t>Foto: LKAB/Fredric Alm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75" name="Google Shape;275;p63"/>
          <p:cNvSpPr txBox="1"/>
          <p:nvPr/>
        </p:nvSpPr>
        <p:spPr>
          <a:xfrm>
            <a:off x="6096000" y="404675"/>
            <a:ext cx="56097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Kirunaflickorna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Kiruna grundades officiellt år 1900. Då fanns det en järnväg och människor hade börjat flytta dit för att arbeta i gruvan.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första barnet som föddes i Kiruna var en flicka som fick namnet Kiruna Söderberg.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Kiruna Söderberg dog ung men innan dess hade hon hunnit få barn.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Släkten har därför som tradition att den förstfödda flickan i varje generation får namnet Kiruna.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76" y="1515500"/>
            <a:ext cx="5384827" cy="39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3"/>
          <p:cNvSpPr txBox="1"/>
          <p:nvPr/>
        </p:nvSpPr>
        <p:spPr>
          <a:xfrm rot="-5400000">
            <a:off x="-1086875" y="3773225"/>
            <a:ext cx="310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</a:t>
            </a:r>
            <a:r>
              <a:rPr lang="sv-SE" sz="1000"/>
              <a:t>Borg Mesh Järnvägsmuseet</a:t>
            </a:r>
            <a:endParaRPr sz="1000"/>
          </a:p>
        </p:txBody>
      </p:sp>
      <p:sp>
        <p:nvSpPr>
          <p:cNvPr id="278" name="Google Shape;278;p63"/>
          <p:cNvSpPr txBox="1"/>
          <p:nvPr/>
        </p:nvSpPr>
        <p:spPr>
          <a:xfrm>
            <a:off x="545675" y="5496275"/>
            <a:ext cx="538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Kiruna Söderberg (bebisen) och hennes familj utanför sitt hus. Huset är byggt av </a:t>
            </a:r>
            <a:r>
              <a:rPr lang="sv-SE">
                <a:solidFill>
                  <a:schemeClr val="dk1"/>
                </a:solidFill>
              </a:rPr>
              <a:t>bland annat</a:t>
            </a:r>
            <a:r>
              <a:rPr lang="sv-SE"/>
              <a:t> gamla dynamitlådor.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83" name="Google Shape;283;p64"/>
          <p:cNvSpPr txBox="1"/>
          <p:nvPr/>
        </p:nvSpPr>
        <p:spPr>
          <a:xfrm>
            <a:off x="5281275" y="476675"/>
            <a:ext cx="6700200" cy="3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8588" lvl="0" marL="1285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Rymdbasen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Kiruna är inte bara en gruvstad. I Kiruna finns även Sveriges enda rymdbas. Den heter Esrange.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Från Esrange skickas sondraketer och ballonger upp för att samla in information. På Esrange finns också stora antenner som tar emot information från satelliter ute i rymden. Snart ska även satelliter börja skjutas upp från Esrange.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bor väldigt få människor i området och därför passar det att Esrange ligger just där. Till exempel kan raketerna och ballongerna slå ner utan att hus och människor kan bli skadade.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76" y="807575"/>
            <a:ext cx="4765297" cy="317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4"/>
          <p:cNvSpPr txBox="1"/>
          <p:nvPr/>
        </p:nvSpPr>
        <p:spPr>
          <a:xfrm>
            <a:off x="363500" y="3962750"/>
            <a:ext cx="47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En sondraket skickas upp från Esrange. </a:t>
            </a:r>
            <a:r>
              <a:rPr lang="sv-SE" sz="1000"/>
              <a:t>Foto: Marcus Lindh/SSC</a:t>
            </a:r>
            <a:endParaRPr sz="1000"/>
          </a:p>
        </p:txBody>
      </p:sp>
      <p:pic>
        <p:nvPicPr>
          <p:cNvPr descr="TEXUS 53 was launched from Esrange Space Center 2016-01-23 at 09.30 local time" id="286" name="Google Shape;286;p64" title="Launch of TEXUS 53 from Esrange Space Cent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925" y="4473900"/>
            <a:ext cx="2914375" cy="21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4"/>
          <p:cNvSpPr txBox="1"/>
          <p:nvPr/>
        </p:nvSpPr>
        <p:spPr>
          <a:xfrm>
            <a:off x="3368475" y="5159700"/>
            <a:ext cx="1392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Tryck på play för att se en sondraket skickas upp från Esrange.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92" name="Google Shape;292;p65"/>
          <p:cNvSpPr txBox="1"/>
          <p:nvPr/>
        </p:nvSpPr>
        <p:spPr>
          <a:xfrm>
            <a:off x="5786450" y="476675"/>
            <a:ext cx="6063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Svenska gruvor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Svenska gruvor har länge varit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viktiga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för både Sverige och andra länder i Europa. I Sverige har vi arbetat med gruvor ända sedan 1200-talet.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Sverige får fram mest järnmalm av alla länder i EU, men vi har även till exempel guldgruvor, silvergruvor och koppargruvor.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del av gruvorna används inte längre. Falu gruva i Falun lades till exempel ner år 1992 eftersom kopparmalmen i gruvan tog slut. Då hade gruvan använts i ungefär 1 000 år.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0" y="1331800"/>
            <a:ext cx="5347548" cy="35667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5"/>
          <p:cNvSpPr txBox="1"/>
          <p:nvPr/>
        </p:nvSpPr>
        <p:spPr>
          <a:xfrm>
            <a:off x="295250" y="4914550"/>
            <a:ext cx="534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Arbete i en svensk gruva. </a:t>
            </a:r>
            <a:r>
              <a:rPr lang="sv-SE" sz="1000"/>
              <a:t>Foto: LKAB/Fredric Alm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9" name="Google Shape;299;p66"/>
          <p:cNvSpPr txBox="1"/>
          <p:nvPr/>
        </p:nvSpPr>
        <p:spPr>
          <a:xfrm>
            <a:off x="4834275" y="520475"/>
            <a:ext cx="72102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Digitalt museum: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</a:t>
            </a:r>
            <a:r>
              <a:rPr i="1"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digitaltmuseum.org/021167381755/kirunagruvan-gruva</a:t>
            </a:r>
            <a:endParaRPr i="1"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Falu gruva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i="1"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www.falugruva.se/berattelse/sista-salvan-avfyrades/</a:t>
            </a:r>
            <a:r>
              <a:rPr lang="sv-SE" sz="15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Kiruna kommun: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www.kiruna.se/kommun--demokrati/kommunfakta/historia.html</a:t>
            </a:r>
            <a:br>
              <a:rPr lang="sv-SE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LKAB:</a:t>
            </a:r>
            <a: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www.lkab.com/sv/om-lkab/lkab-i-korthet/var-historia/</a:t>
            </a:r>
            <a:r>
              <a:rPr lang="sv-SE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Sveriges geologiska u</a:t>
            </a:r>
            <a:r>
              <a:rPr i="1" lang="sv-SE" sz="1800">
                <a:latin typeface="Calibri"/>
                <a:ea typeface="Calibri"/>
                <a:cs typeface="Calibri"/>
                <a:sym typeface="Calibri"/>
              </a:rPr>
              <a:t>ndersökning:</a:t>
            </a:r>
            <a:r>
              <a:rPr lang="sv-SE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www.sgu.se/mineralnaring/svensk-gruvnaring/</a:t>
            </a: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latin typeface="Calibri"/>
                <a:ea typeface="Calibri"/>
                <a:cs typeface="Calibri"/>
                <a:sym typeface="Calibri"/>
              </a:rPr>
              <a:t>Sveriges radio:</a:t>
            </a:r>
            <a:r>
              <a:rPr lang="sv-SE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www.sverigesradio.se/artikel/7144396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latin typeface="Calibri"/>
                <a:ea typeface="Calibri"/>
                <a:cs typeface="Calibri"/>
                <a:sym typeface="Calibri"/>
              </a:rPr>
              <a:t>Tekniska museet: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www.tekniskamuseet.se/lar-dig-mer/100-innovationer/metallbearbetning/</a:t>
            </a:r>
            <a:br>
              <a:rPr lang="sv-SE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0" name="Google Shape;300;p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6"/>
          <p:cNvSpPr txBox="1"/>
          <p:nvPr/>
        </p:nvSpPr>
        <p:spPr>
          <a:xfrm>
            <a:off x="-3291225" y="520475"/>
            <a:ext cx="30000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100" u="sng">
                <a:solidFill>
                  <a:schemeClr val="hlink"/>
                </a:solidFill>
                <a:hlinkClick r:id="rId12"/>
              </a:rPr>
              <a:t>https://</a:t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100" u="sng">
                <a:solidFill>
                  <a:schemeClr val="hlink"/>
                </a:solidFill>
                <a:highlight>
                  <a:srgbClr val="FFFFFF"/>
                </a:highlight>
                <a:hlinkClick r:id="rId13"/>
              </a:rPr>
              <a:t>https://</a:t>
            </a:r>
            <a:endParaRPr sz="11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100">
                <a:solidFill>
                  <a:srgbClr val="202124"/>
                </a:solidFill>
                <a:highlight>
                  <a:srgbClr val="FFFFFF"/>
                </a:highlight>
              </a:rPr>
              <a:t> </a:t>
            </a:r>
            <a:endParaRPr sz="11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