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15"/>
  </p:notesMasterIdLst>
  <p:sldIdLst>
    <p:sldId id="258" r:id="rId7"/>
    <p:sldId id="262" r:id="rId8"/>
    <p:sldId id="259" r:id="rId9"/>
    <p:sldId id="260" r:id="rId10"/>
    <p:sldId id="256" r:id="rId11"/>
    <p:sldId id="264" r:id="rId12"/>
    <p:sldId id="263" r:id="rId13"/>
    <p:sldId id="261" r:id="rId14"/>
  </p:sldIdLst>
  <p:sldSz cx="12192000" cy="6858000"/>
  <p:notesSz cx="6858000" cy="9144000"/>
  <p:defaultTextStyle>
    <a:defPPr>
      <a:defRPr lang="sv-SE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A2C8509-BB77-455C-BD77-6FFE61791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75F1EED-FD41-478A-A4BF-CF85E6C482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sv-SE" altLang="sv-SE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sv-SE" altLang="sv-SE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sv-SE" altLang="sv-SE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sv-SE" altLang="sv-SE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14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469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933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445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136A15-2CEB-414F-BE45-0AE40243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FCE81AE-2AC3-4579-8F8E-9321F6DB8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5AC728-66DE-407C-9345-9B44C889E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B27FA5-2CF0-4976-83BF-39A9B1EE68B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1726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462C5-11AD-43A7-890B-41E5E314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3EE7B9E-FDCC-44C4-806D-A67690038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DCA502-5DC6-40D7-B016-18249E536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1BC8D4-9EBD-48A6-930D-A4F77DB34B8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7645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630493F-6F8C-4B13-ABA2-00C92E6B7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2B8D6A-342F-40A0-9070-5AC37D55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E6454EA-2B57-4113-8EEA-916D3F781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77557-1520-4351-93C2-11AE3DB563D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104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8763C-E3CF-40F1-BBF3-F13879C5D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8ECE44-3DBA-4403-80C0-E42B6877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2F4F848-32D5-4968-91B7-17544E2A4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65C181-119C-425C-8AE6-778A53C3CDF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0092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46330B-A8D3-4DE3-A823-84B810ED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6EDBD7-0310-4379-B38D-F4F85B2E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EC4CBD-7C27-47FC-8824-7A78795D7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E4566D-AE23-4AE9-8BAF-E0576D9FC14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420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DA57C-49C3-4DA1-9795-5597923F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7D0DE9-2005-42D6-A57F-F69440514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94BD0CD-050B-4112-A8F3-120A13D75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FF410A-809C-4D57-9779-3B02A95E272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9816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F7F392-0D51-4F36-BD82-8C5A504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E1AD84-4A41-4515-87C0-6FCC677C9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CFD407-5158-4191-B99E-789E8CF86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A34ED7-E43E-408F-AAE1-E0A2F1ACC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9644D3-0C97-432B-9A03-0D56C2B16AC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506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DDC94F-C934-4C6B-9E49-E5873A08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D7C4B4-E94F-47AF-B781-CC89FACD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8F24F4-4AAB-47CF-BE07-C84609A56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D7EF9B-DC3E-4258-98FD-77D573BC0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498BDD-8A16-4AD4-BF94-0E2AF83D3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C7A838-E050-4CF5-A64F-DED1D32CF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ED54E-022A-4BD6-BCE1-64B2B4CC091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679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7B8CE-181C-4C34-AA4D-8C63BFB7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D5B137A-F334-40BD-AFD9-62481196D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340CA2-61B5-4E71-9970-E8C2AEF6CB1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966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F687A89-BB7E-473F-B2D7-D7A8AFDBA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92D4D0-E4D1-4CE3-833E-92B0E7A54F7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40713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59C30-886C-4EA6-BF4E-C1631246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A9F0D3-E437-4D1D-A70B-10B6EFAA2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F0A717-B4AB-468C-91BF-D82C4F419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45AB9B-8E3D-4858-85AD-B969BDBA9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CB04B8-A526-4CE5-AC3E-3B8D640CD62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6810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A8C82C-4FBB-4A13-ABE1-02B1A9AF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CD89BE-F716-4CBE-B7FC-B8936ADF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72A2D0-C825-4DA5-B15C-892501629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EBE5B-5BA0-4486-A219-180F2C3519B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5210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9C4E4-1018-44EF-BA2A-4CC12892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55A9445-1BF3-4912-AA71-67AADDC6B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981F4F-41D7-420F-9DC6-AAE5815A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5A2FA5-EF79-4521-8AB4-C63963947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5425F2-93C6-48FE-B09D-2AE41A3E0DC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9281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038CA-2E7C-4C0A-8532-5EB570D9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DE184A4-3A33-42C5-99BC-B790438E4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8F480B-D605-46FF-BB5E-EA6BC6824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1F201-1B69-4861-BAFE-0F8D3A24999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1413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827EBE-0E62-413C-8A80-B35D817BE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D0669F-6547-4777-991A-EE23B5490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DDBD55-990C-40FA-9765-4999E8095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71A699-8DB2-49EC-B1F9-449F2FD44A0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482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190EDB-DF05-40EE-8BB1-B0835860B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56E55F-D2F4-4B62-8C28-E2967E4FE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54504F-6133-4F35-9EAD-2B16A27146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CE6BED-6935-4EBC-AC46-3635EB2A2D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1834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16E2B-C5BB-44B5-83FF-CD4450BE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7338D8-61BF-4A54-98C0-7B0B7BBF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D7DCFF0-EC63-4353-86DF-8A1CE5D1D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5F4042-1E9B-479A-8ACE-1F1ED1F2727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715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4D2D57-9CEF-40FA-9C0E-4A464F77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8613DF5-461F-433E-90AF-04F6E28E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8EFA4E-A280-46F6-8CB1-DE94F9BFC5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05AE1-6A76-4CD5-903F-F85D0DBAE15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13250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39DCD8-7F15-4D2D-BA32-90A864B1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F0CCF6-4D3F-45A6-A14E-6DDBB402C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0163D-1574-4CC0-9BE0-0154C5FB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BBCFAC4-5DF0-4670-8CFA-64077F7E7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D9984-71E4-4F9A-B78E-CA5957ED5F1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78959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A7E40-AC92-4A1C-841F-FC6006C0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DBF742-E7EB-4206-A456-346315E3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1AE5C8-A132-41AE-89B9-D5984C111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D8C9630-91CF-4108-AC92-3C5A71CC7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4A10D0-D07D-446B-A559-05299EEA0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9E283D-21F7-4F4D-A0D2-C74716D71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8728EB-2055-4CA1-B6A8-6000D29E617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60219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16716-F5DF-4C16-89D6-AFAEFABF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669F2B-9EF5-4751-AE96-AFA45EA21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0FA772-DE9A-4181-AF1F-54773FECC96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15517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E879854-C7B1-4579-A4BD-7EEF57692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D0E60-4714-4AB1-AD16-131AC6F5FB0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7091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6C95E9-58F7-4668-B77D-B0A1CE84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EC931B-A509-4937-A077-8F36B51E8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D82546-491D-4796-8D8B-444862956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DB2ED-DF9B-4E85-B459-DD61D059949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73497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64448-FECF-4C55-A114-A9B1F8AD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502A11-EDE4-4DBB-8927-3D66C791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DDD73A-1FEA-4DB8-83EA-AE4F1966D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BBF8CA2-79D2-4B17-B05A-011169D05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1421CE-31B3-477B-9395-EFBBA6C370A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89870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F4E78-B6C5-4CEF-AC66-F1015A80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714E5CF-358B-463B-BF8C-7C78C8205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F09FAB-4C0A-4363-9FE9-14626B61E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203347-646D-48F8-901A-E386A5D65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87717E-D78D-4F2A-B9C4-F918E374921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047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71FD3-C6ED-4900-BDEB-7642C44B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8B4DC7-E717-4CDC-A569-C828F52D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6DAAE11-4E43-4BA6-BE67-4BCF7D6F3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420B92-B992-4081-8A99-BD8823876E4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3156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AB8541-EE36-4018-A157-06641CBE6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92AFDB-2193-477C-B68B-1707ADC7A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00AA1B-B2DC-45CD-85BA-BBD63C1A8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C629E6-8D49-4CCA-9366-8EC2116B2B3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584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2B9EA5-1D07-4431-A0D9-860C2B855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6BDDC8C-6282-4E03-A931-9D386DB3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F717DC-5059-48FB-96F1-62A0AA9CF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D5935A-9144-449C-99F6-01168BA72B3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97251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B5905-7D41-4454-98A7-FC86F1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6D1C-764F-43C0-927C-5A7E9A1B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387BF6-FD2B-4F47-8609-148A35744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360D0-FDB2-456F-B732-347B79FE5E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507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82AEDA-2D20-43B5-B406-3CC0FB03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61BBE1-778C-40D7-9A32-8A99706B8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96851E3-1433-4992-A09C-AFA0ACC08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4BBA63-9CFA-42DA-9C22-169436610ED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8125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226AD0-A250-4AE9-A03C-E8CADE7B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9328-D4E2-405A-8A45-8E8F29DE6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428713-539B-4521-B5A3-BE776942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666958-022F-4AB5-875D-2E788B028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CEEC71-FB2B-421C-90C0-B5CA4D0875D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20892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C5A32-F184-4517-BCEB-FEE37B91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3E9F2E-CB53-4AF0-95FE-27D3756D8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BD3D2C-F7C4-407D-8C3C-77B5D4220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3DB259-70F8-46E0-BF55-C58F3B2F8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F7ED08-D350-4B96-83F9-2658E12A5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432F86-9CCB-4E38-BFBA-FED8929B4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9F939C-57E7-4919-A43B-9BA7313F016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557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D68FA-7F4B-40EE-8E64-676DE485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7DA5674-5ACD-46F8-9AEF-C2514772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0D07F-8D27-42A9-BC35-DD77E926053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869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8A2F2-D847-4F84-A6FB-5C0B7293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3C895D-88E6-4D4B-9B2F-EA0F9E024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94B8F3-765D-4232-BCD4-24BD96C57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D62E64-F8AB-41B5-B4FB-A5DCB9AE8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91A38B-F51E-401E-A32E-3C83997E88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83071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8F97BCA-B3C9-498B-88E5-21D677CC0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DF622A-E49D-46C6-BDFE-6C03C4F1811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45821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B13E7-76B2-4ACE-9FC6-1671EAFB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46E3E9-2AEF-4D72-A846-91A9C814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7FA10-CD47-4A9C-B721-FC17660DD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8B4962-377A-4B31-9FD1-6F94F7287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BECE4D-87BC-4DB0-96A7-431BE60580E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78845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29E8F-67EF-4DC5-93B9-D1432C46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3FF0135-140C-45F5-9B94-6027362D3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5FC500-49FF-49ED-9339-12557C97F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12E6C0-CFCF-4B9F-BCBB-14EC2D68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752B5F-37F7-42A7-8449-25281BA4A71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1619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41DE19-60B7-4162-B759-780E01D4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01F0FC-53FF-466E-B0AD-39CF01DA9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512F02-A069-4AED-9C7E-792C67EB9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E99EE0-2FDA-4E72-A21E-98864C33CAF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17285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9F05C2-2490-4B13-9D30-1FE7BEEE9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1A9A70-93A3-4AFB-9EAA-2F4903C8E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940B74-586C-487E-9B24-3412EE1A5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DC693-6835-4B2F-9A94-3FCBDEEF389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9908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7D983-27BB-4E9C-85BE-0EC807FC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62B978-AC51-4375-8425-94FEC465D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05CF3F-A560-4364-9C77-D8A83483A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F2A0-0143-4DD9-8D6A-54E0D87EFAF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23980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132AB-EE60-4B16-87FF-3DE1B124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3BF80F-B4FD-4928-9193-FB267397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453D35-CFBD-4362-8896-10FF401A4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98BFFC-3B28-408C-901A-060405D3709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65472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EF9105-C5DE-4661-B525-00523741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E20284-BA8D-4EEF-A0DE-D759F7B1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60CD56-187A-4796-9CB7-291012B42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139DC-AF03-4C9C-B782-C78C18B9E3F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8074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80C7D-84E9-4B53-A8A8-800690FE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2BD090-52ED-4F9E-87F5-89FC0B37D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752D7F-0971-4B29-9B40-CCE1A986C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349AB2-D7FD-4853-9AE5-8E6ACA175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53C21-2E9C-4993-ADB0-C2253C0CABE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887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1B5E1-2A30-4857-93A0-00E6AE33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E3E2D0-CAAE-4220-9426-D6EC3575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60C9F7-E4AA-4362-BBBC-EB5D6D2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C25842-7C09-4AAE-8407-23EC350FF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703EB03-E330-4733-BFDC-C0F1ADC02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36F0F7-ABD5-4E52-BBCC-DF20B4502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C59422-3CCD-497B-B4ED-DDFF84E17B9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517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CB1891-596B-4252-9C48-8161238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A4408B-4184-4E30-B659-866F8A9F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B2033B-6279-4445-BE0B-66C7A006F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B2BE64-3861-4C9D-9589-81FC1EB3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83154C1-9A05-40F4-BB35-0A668EB30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E8C904-DA1B-4104-9926-0BD748920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4175C-B28F-4738-AABA-B916C83BA94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06222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97F0D-D6A8-4BBE-91C9-8BCC5DF4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EC37A3-68A5-4B96-B2DE-5B511A5B7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D9255D-1631-4B11-BA2D-518CFA1F43E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9486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448987A-1BED-4240-8B92-E12B29D7B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28FAF6-A95E-447F-B4DD-3EAE1273BDC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8840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693A3-AEFF-4E20-85CE-4C93BDAB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6F25C5-EBFD-472C-A5A8-DAB6E68E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04B1B3-ED08-467B-84A5-B8AADE95B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0CD1A4-089D-4486-8831-97F28DB23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2C5616-8FD5-4F01-AC3E-847E2BDD182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1175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B438D7-186B-4A0C-AA08-5B317F0E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2596EED-E943-484D-A3B9-1296383BC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E9FE06-74D4-407F-BA1B-54B402FD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BA65F6-FBEB-4B77-B0EA-2E42FD247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DB0D5D-4322-482F-8ABD-BFE81AF65DB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64010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EC559-7085-4A9A-A032-43CDE911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EC5F13-783C-4918-8F8B-3CCCC84C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DD16A-8B21-4E77-BB5D-47A862289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6952BC-6DB4-48C4-AAD0-E3353C23BA3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9761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A0CC25F-65A2-4E2A-953B-3D5E7CBB2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CD80DE-E5C1-4DDF-9FC8-E1E30694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CA2D62-FC0F-4D1E-ABB7-96E5F6BED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758EE-D962-4403-AB0A-9232A0323B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7865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4BF7F-E4D4-4C1D-BE7A-4770E4013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6A231A6-610A-4B58-8D98-B923F8CD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3100AEC-8A76-4319-9BFF-C50B37348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153CA2-74EE-4F7E-BC69-2EFBFA408B1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68259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388121-BEBA-4D14-A914-91F09E5C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18BAC9-CF91-4D17-83F0-12BBB778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B0FC19-21D6-4B8E-844E-134906CB9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6C86AB-BBA2-431C-B8D8-52AEF5CB86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9611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91BF5-3D22-479E-8647-05A6F958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E74A82-BFC6-45E9-A6EC-A2548218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9964E2B-200C-4019-B7F0-F7436AE5D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C5161-83D3-4CB2-B498-0B058755B57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61763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9638F-2C45-4A26-BB65-DF8691C9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C780CF-0FBC-4B45-A2EC-964D04213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5E0803-98DD-402C-810F-9376F9433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8A7C22-D815-4F3F-871E-15808E7EC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6356AC-210D-4A91-B106-1F4F03A7577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065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62CB19-1429-44CA-A7C0-45229F32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A66CA15-1637-4455-9BB3-6A48EE578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05AAC6-368B-4EE4-A2BE-48EA3F03F8B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786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3AA02-DBE6-489B-8B3E-2146F0B8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122651-83DA-48C0-9812-7DDB49F90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CCA739-E7AA-44C6-8EF4-5DF4305BB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07197BF-3DB0-47F8-9484-DC86D9435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E5F127E-2805-41C8-A875-E7732247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476C58-3E64-48B8-A049-121F1B18D8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FB6F6-A730-495F-B2DF-0F34B42E038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06670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D0E6F2-B4E2-42B0-A886-5C174B2D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137D768-3608-46FE-8071-04D288C9C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3B31C5-3223-4E17-9803-F7CE83E6F94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82471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1DCA5EA-C1A2-4DF1-BA50-60E57AA2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FEDF64-49BB-4AC7-A1F0-8837F7AC384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7347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44B5A-9649-463E-A9ED-6A96C6D9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02D5FD-FB70-4264-9C44-DC0BDF43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0E9CEB-1DE5-4B9E-A9C4-64A522299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C3FB2C-DACE-4059-8E53-7C2D75689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FA90C-2F52-4A06-8CF8-6DFB4BA1076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6482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52F6C-2EBA-476E-8C86-2422F88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BA02F9A-9443-4CF8-B430-34AB3EE8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79C960-F1A8-4339-A8E5-3CE8CB869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8336792-FFC0-4090-8878-F13DD89F7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94288C-5B0A-4A2D-A610-D6377891048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3349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41F42F-7B6C-4F7A-9294-875023B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8DBDBE-317A-498A-90B8-8251E1722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614CFD-1168-43AF-848A-BFF8EB61D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FF97A-D438-4019-BEAD-CB3215458FE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2929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8753485-8904-47F7-87EB-2F232A77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ED5FA7A-1CBF-4CDF-BF3B-69CC6AAF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216A10-F318-4AF9-AA3F-249987384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1629A-1AAB-4156-8193-99769F9ED86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6128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97D5FD9-674C-48EB-8F37-776AD3EE0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BE45F4-F946-40AA-850A-EDB252C44FC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8286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2CBD25-2C39-4A91-A24F-27022087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E7F4D7-0401-40C6-9600-AF647B67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2AC8FA-A24D-4970-8459-323629D95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6EEFF09-B7F7-4F0E-946E-083BC1560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013D5-E1FC-4B43-9758-CC5AF6EDF7A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272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AE0AF-0F49-43D7-B7E6-0A206007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2AE0F0-3A3C-458C-AA47-5EC0BB89C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D826B1-D7CB-4EF2-97B1-DF8D55EE1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EB057F-66E3-41FA-A3AF-F869F3DFC7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B90D9-4E6E-45FC-A637-C780BA06A07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258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icture 13">
            <a:extLst>
              <a:ext uri="{FF2B5EF4-FFF2-40B4-BE49-F238E27FC236}">
                <a16:creationId xmlns:a16="http://schemas.microsoft.com/office/drawing/2014/main" id="{6B94A23D-F4DE-4341-9E55-E719DF8706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66E5BC30-A0F3-427C-829F-C585251340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>
                <a:sym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414AF5-4238-4EB8-B6B0-BAD7788561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sv-SE" altLang="sv-SE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sv-SE" altLang="sv-SE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sv-SE" altLang="sv-SE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sv-SE" altLang="sv-SE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4EA9D2-B04B-499C-A387-BC8CD59D5E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737600" y="6356350"/>
            <a:ext cx="3429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60545E-B8EB-49EE-B3A1-ADDE1EC5369C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E9AA2E"/>
            </a:gs>
            <a:gs pos="43999">
              <a:srgbClr val="E9AA2E">
                <a:alpha val="72720"/>
              </a:srgbClr>
            </a:gs>
            <a:gs pos="100000">
              <a:srgbClr val="E9AA2E">
                <a:alpha val="37999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icture 13">
            <a:extLst>
              <a:ext uri="{FF2B5EF4-FFF2-40B4-BE49-F238E27FC236}">
                <a16:creationId xmlns:a16="http://schemas.microsoft.com/office/drawing/2014/main" id="{54EE1233-8271-4C06-B54A-FF46E313E6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C0487503-797A-4C5A-BFC7-55953BAC0C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573830-CC0A-411E-A365-6180CB018C27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FA545D"/>
            </a:gs>
            <a:gs pos="45999">
              <a:srgbClr val="F7535C">
                <a:alpha val="83899"/>
              </a:srgbClr>
            </a:gs>
            <a:gs pos="98999">
              <a:srgbClr val="FA545D">
                <a:alpha val="65348"/>
              </a:srgbClr>
            </a:gs>
            <a:gs pos="100000">
              <a:srgbClr val="FA545D">
                <a:alpha val="64998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icture 13">
            <a:extLst>
              <a:ext uri="{FF2B5EF4-FFF2-40B4-BE49-F238E27FC236}">
                <a16:creationId xmlns:a16="http://schemas.microsoft.com/office/drawing/2014/main" id="{EA19CC6C-96C0-482F-9325-09A7EF5C09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738D830-01BD-4F29-A17A-EACF6EB652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75159-5C8E-495C-891A-3920330F012C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036C75"/>
            </a:gs>
            <a:gs pos="45000">
              <a:srgbClr val="036C75">
                <a:alpha val="84249"/>
              </a:srgbClr>
            </a:gs>
            <a:gs pos="100000">
              <a:srgbClr val="036C75">
                <a:alpha val="64998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icture 13">
            <a:extLst>
              <a:ext uri="{FF2B5EF4-FFF2-40B4-BE49-F238E27FC236}">
                <a16:creationId xmlns:a16="http://schemas.microsoft.com/office/drawing/2014/main" id="{6FA98DE5-2ECA-42A3-A37C-71DF2522BD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3B227C2E-AF53-4C88-BBED-01D3B43A23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68DBC-15C7-4043-BC51-DC05503AA689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0077C5"/>
            </a:gs>
            <a:gs pos="43999">
              <a:srgbClr val="0077C5">
                <a:alpha val="80200"/>
              </a:srgbClr>
            </a:gs>
            <a:gs pos="100000">
              <a:srgbClr val="0077C5">
                <a:alpha val="54999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icture 13">
            <a:extLst>
              <a:ext uri="{FF2B5EF4-FFF2-40B4-BE49-F238E27FC236}">
                <a16:creationId xmlns:a16="http://schemas.microsoft.com/office/drawing/2014/main" id="{9899628A-BDFB-4D51-9041-D793610AD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6943E5A0-B04B-432F-96F9-39EF9CB299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FCFFB9-7225-4D59-8A20-3D11FC75EEC8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066A16"/>
            </a:gs>
            <a:gs pos="45999">
              <a:srgbClr val="088A1D">
                <a:alpha val="62660"/>
              </a:srgbClr>
            </a:gs>
            <a:gs pos="98999">
              <a:srgbClr val="088A1D">
                <a:alpha val="19636"/>
              </a:srgbClr>
            </a:gs>
            <a:gs pos="100000">
              <a:srgbClr val="088A1D">
                <a:alpha val="18823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icture 13">
            <a:extLst>
              <a:ext uri="{FF2B5EF4-FFF2-40B4-BE49-F238E27FC236}">
                <a16:creationId xmlns:a16="http://schemas.microsoft.com/office/drawing/2014/main" id="{8C747293-5DED-44AE-8ABB-BC11A733E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737D7689-5347-445A-AFA6-27DE556AAD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0FA4F6-61FE-4274-B600-AF65790ED29C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ef.se/barnkonvention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onbladet.se/nyheter/a/7lwE9B/barnkonventionen-blir-lag--trots-kritiken" TargetMode="External"/><Relationship Id="rId2" Type="http://schemas.openxmlformats.org/officeDocument/2006/relationships/hyperlink" Target="https://unicef.se/barnkonvention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www.svt.se/nyheter/lokalt/gavleborg/barnens-rattigheter-ska-stark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 descr="Rectangle 3">
            <a:extLst>
              <a:ext uri="{FF2B5EF4-FFF2-40B4-BE49-F238E27FC236}">
                <a16:creationId xmlns:a16="http://schemas.microsoft.com/office/drawing/2014/main" id="{A77CDE86-2CFE-4A8E-8900-791288ABE04C}"/>
              </a:ext>
            </a:extLst>
          </p:cNvPr>
          <p:cNvSpPr txBox="1">
            <a:spLocks/>
          </p:cNvSpPr>
          <p:nvPr/>
        </p:nvSpPr>
        <p:spPr bwMode="auto">
          <a:xfrm>
            <a:off x="2510867" y="764704"/>
            <a:ext cx="7170266" cy="92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ctr"/>
            <a:r>
              <a:rPr lang="sv-SE" altLang="sv-SE" sz="5400" b="1" dirty="0">
                <a:latin typeface="Cooper Std Black"/>
                <a:cs typeface="Arial" panose="020B0604020202020204" pitchFamily="34" charset="0"/>
                <a:sym typeface="Arial" panose="020B0604020202020204" pitchFamily="34" charset="0"/>
              </a:rPr>
              <a:t>Barnkonventionen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7694EE-C1C1-42A4-807C-45D52A86B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8" y="2996952"/>
            <a:ext cx="10992544" cy="153619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 descr="Rectangle 5">
            <a:extLst>
              <a:ext uri="{FF2B5EF4-FFF2-40B4-BE49-F238E27FC236}">
                <a16:creationId xmlns:a16="http://schemas.microsoft.com/office/drawing/2014/main" id="{9C010461-332C-4FC9-B4C5-39FBB6806758}"/>
              </a:ext>
            </a:extLst>
          </p:cNvPr>
          <p:cNvSpPr txBox="1">
            <a:spLocks/>
          </p:cNvSpPr>
          <p:nvPr/>
        </p:nvSpPr>
        <p:spPr bwMode="auto">
          <a:xfrm>
            <a:off x="2479359" y="476672"/>
            <a:ext cx="7233282" cy="526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>
            <a:lvl1pPr marL="214313" indent="-2143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sv-SE" altLang="sv-SE" sz="3600" b="1" dirty="0">
                <a:latin typeface="Cooper Std Black"/>
                <a:cs typeface="Arial" panose="020B0604020202020204" pitchFamily="34" charset="0"/>
                <a:sym typeface="Arial" panose="020B0604020202020204" pitchFamily="34" charset="0"/>
              </a:rPr>
              <a:t>Vad är Barnkonventionen?</a:t>
            </a:r>
          </a:p>
          <a:p>
            <a:pPr algn="ctr"/>
            <a:endParaRPr lang="sv-SE" altLang="sv-SE" sz="3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ctr"/>
            <a:r>
              <a:rPr lang="sv-SE" sz="2400" dirty="0"/>
              <a:t>Det är viktigt att känna till </a:t>
            </a:r>
            <a:r>
              <a:rPr lang="sv-SE" sz="2400" b="1" dirty="0"/>
              <a:t>dina rättigheter</a:t>
            </a:r>
            <a:r>
              <a:rPr lang="sv-SE" sz="2400" dirty="0"/>
              <a:t>. </a:t>
            </a:r>
          </a:p>
          <a:p>
            <a:pPr marL="0" indent="0" algn="ctr"/>
            <a:endParaRPr lang="sv-SE" sz="2400" dirty="0"/>
          </a:p>
          <a:p>
            <a:pPr marL="0" indent="0" algn="ctr"/>
            <a:r>
              <a:rPr lang="sv-SE" sz="2400" dirty="0"/>
              <a:t>Det är också bra att hjälpa till att sprida information om Barnkonventionen så att alla barn känner till sina rättigheter. </a:t>
            </a:r>
          </a:p>
          <a:p>
            <a:pPr marL="0" indent="0" algn="ctr"/>
            <a:r>
              <a:rPr lang="sv-SE" sz="2400" dirty="0"/>
              <a:t>Det är vuxna som ska se till att dina rättigheter skyddas. </a:t>
            </a:r>
          </a:p>
          <a:p>
            <a:pPr marL="0" indent="0" algn="ctr"/>
            <a:endParaRPr lang="sv-SE" sz="2400" dirty="0"/>
          </a:p>
          <a:p>
            <a:pPr marL="0" indent="0" algn="ctr"/>
            <a:r>
              <a:rPr lang="sv-SE" sz="2400" dirty="0"/>
              <a:t>Denna fördjupning är en sammanfattning av vad Barnkonventionen säger. </a:t>
            </a:r>
          </a:p>
          <a:p>
            <a:pPr marL="0" indent="0" algn="ctr"/>
            <a:endParaRPr lang="sv-SE" sz="2400" dirty="0"/>
          </a:p>
          <a:p>
            <a:pPr marL="0" indent="0" algn="ctr"/>
            <a:r>
              <a:rPr lang="sv-SE" sz="2400" dirty="0"/>
              <a:t>Vill du läsa hela Barnkonventionen kan du göra det </a:t>
            </a:r>
            <a:r>
              <a:rPr lang="sv-SE" sz="2400" b="1" dirty="0">
                <a:hlinkClick r:id="rId3"/>
              </a:rPr>
              <a:t>här!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0898920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 descr="Rectangle 5">
            <a:extLst>
              <a:ext uri="{FF2B5EF4-FFF2-40B4-BE49-F238E27FC236}">
                <a16:creationId xmlns:a16="http://schemas.microsoft.com/office/drawing/2014/main" id="{DC006238-8E2B-41D8-A61D-42715A56AF9E}"/>
              </a:ext>
            </a:extLst>
          </p:cNvPr>
          <p:cNvSpPr txBox="1">
            <a:spLocks/>
          </p:cNvSpPr>
          <p:nvPr/>
        </p:nvSpPr>
        <p:spPr bwMode="auto">
          <a:xfrm>
            <a:off x="6686894" y="764704"/>
            <a:ext cx="5491584" cy="433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>
            <a:lvl1pPr marL="214313" indent="-2143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sv-SE" altLang="sv-SE" sz="3600" b="1" dirty="0">
                <a:latin typeface="Cooper Std Black"/>
                <a:cs typeface="Arial" panose="020B0604020202020204" pitchFamily="34" charset="0"/>
                <a:sym typeface="Arial" panose="020B0604020202020204" pitchFamily="34" charset="0"/>
              </a:rPr>
              <a:t>Du har rätt till att vara dig själv</a:t>
            </a:r>
          </a:p>
          <a:p>
            <a:pPr marL="0" indent="0"/>
            <a:endParaRPr lang="sv-SE" dirty="0"/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är barn tills du fyller 18 år.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Alla barn är lika mycket värda och ska behandlas på samma sätt. Du har rätt att leva och att utvecklas på ett bra sätt.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är unik och har rätt att ha ett eget namn.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har rätt att bo i ditt land och att veta vem du är. </a:t>
            </a:r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EB07ED-FA19-45C1-825E-B377814FF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1" y="1772816"/>
            <a:ext cx="5519936" cy="27599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 descr="Rectangle 5">
            <a:extLst>
              <a:ext uri="{FF2B5EF4-FFF2-40B4-BE49-F238E27FC236}">
                <a16:creationId xmlns:a16="http://schemas.microsoft.com/office/drawing/2014/main" id="{E892E5A7-C7A7-42A2-BBD0-79E992AD9305}"/>
              </a:ext>
            </a:extLst>
          </p:cNvPr>
          <p:cNvSpPr txBox="1">
            <a:spLocks/>
          </p:cNvSpPr>
          <p:nvPr/>
        </p:nvSpPr>
        <p:spPr bwMode="auto">
          <a:xfrm>
            <a:off x="6522541" y="404664"/>
            <a:ext cx="5669459" cy="61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>
            <a:lvl1pPr marL="128588" indent="-1285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sv-SE" altLang="sv-SE" sz="2800" b="1" dirty="0">
                <a:latin typeface="Cooper Std Black" charset="0"/>
                <a:sym typeface="Cooper Std Black" charset="0"/>
              </a:rPr>
              <a:t>Du har rätt till åsikter och utbildning</a:t>
            </a:r>
          </a:p>
          <a:p>
            <a:pPr marL="0" indent="0" algn="ctr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har rätt att uttrycka dina åsikter och att berätta vad du tycker och tänker.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har rätt att tänka och tycka vad du vill. Ingen får bestämma över dina tankar.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har rätt att veta och förstå det som händer i din omvärld.</a:t>
            </a:r>
          </a:p>
          <a:p>
            <a:pPr marL="0" indent="0"/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har rätt att gå i skolan. Skolan ska lära dig att ta ansvar och att respektera dina medmänniskor.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har rätt till fritid, lek och vila.</a:t>
            </a:r>
            <a:endParaRPr lang="sv-SE" sz="2400" dirty="0"/>
          </a:p>
          <a:p>
            <a:br>
              <a:rPr lang="sv-SE" sz="2400" dirty="0"/>
            </a:br>
            <a:br>
              <a:rPr lang="sv-SE" sz="2400" dirty="0"/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Bildobjekt 2" descr="En bild som visar person, inomhus&#10;&#10;Beskrivning genererad med mycket hög exakthet">
            <a:extLst>
              <a:ext uri="{FF2B5EF4-FFF2-40B4-BE49-F238E27FC236}">
                <a16:creationId xmlns:a16="http://schemas.microsoft.com/office/drawing/2014/main" id="{DB584B08-0FE1-43E3-8970-555A04DD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5" y="1412776"/>
            <a:ext cx="5577727" cy="371703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 descr="Rectangle 5">
            <a:extLst>
              <a:ext uri="{FF2B5EF4-FFF2-40B4-BE49-F238E27FC236}">
                <a16:creationId xmlns:a16="http://schemas.microsoft.com/office/drawing/2014/main" id="{A57005CC-74D8-48F9-B83D-533E65FC9836}"/>
              </a:ext>
            </a:extLst>
          </p:cNvPr>
          <p:cNvSpPr txBox="1">
            <a:spLocks/>
          </p:cNvSpPr>
          <p:nvPr/>
        </p:nvSpPr>
        <p:spPr bwMode="auto">
          <a:xfrm>
            <a:off x="7032104" y="566124"/>
            <a:ext cx="5033516" cy="461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>
            <a:lvl1pPr marL="214313" indent="-2143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sv-SE" altLang="sv-SE" sz="3600" b="1" dirty="0">
                <a:latin typeface="Cooper Std Black"/>
                <a:cs typeface="Arial" panose="020B0604020202020204" pitchFamily="34" charset="0"/>
                <a:sym typeface="Arial" panose="020B0604020202020204" pitchFamily="34" charset="0"/>
              </a:rPr>
              <a:t>Du har rätt till att tas hand om i andra länder</a:t>
            </a:r>
          </a:p>
          <a:p>
            <a:pPr marL="0" indent="0"/>
            <a:endParaRPr lang="sv-SE" dirty="0"/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som kommer som flykting har rätt till skydd och hjälp.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kommer ensam ska du få hjälp att återförenas med din familj.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tillhör en minoritetsgrupp har du rätt till din grupps språk, kultur och religion.</a:t>
            </a:r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603C71-23BB-401F-8800-CE6F0421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58532"/>
            <a:ext cx="6096001" cy="34242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 descr="Rectangle 5">
            <a:extLst>
              <a:ext uri="{FF2B5EF4-FFF2-40B4-BE49-F238E27FC236}">
                <a16:creationId xmlns:a16="http://schemas.microsoft.com/office/drawing/2014/main" id="{0502F0E6-E9B3-4B1F-B0AF-741838288622}"/>
              </a:ext>
            </a:extLst>
          </p:cNvPr>
          <p:cNvSpPr txBox="1">
            <a:spLocks/>
          </p:cNvSpPr>
          <p:nvPr/>
        </p:nvSpPr>
        <p:spPr bwMode="auto">
          <a:xfrm>
            <a:off x="6744072" y="548680"/>
            <a:ext cx="5033516" cy="544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>
            <a:lvl1pPr marL="214313" indent="-2143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sv-SE" altLang="sv-SE" sz="3600" b="1" dirty="0">
                <a:latin typeface="Cooper Std Black"/>
                <a:cs typeface="Arial" panose="020B0604020202020204" pitchFamily="34" charset="0"/>
                <a:sym typeface="Arial" panose="020B0604020202020204" pitchFamily="34" charset="0"/>
              </a:rPr>
              <a:t>Du har rätt till att skyddas</a:t>
            </a:r>
          </a:p>
          <a:p>
            <a:pPr marL="0" indent="0"/>
            <a:endParaRPr lang="sv-SE" dirty="0"/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ska skyddas från alla former av våld och saker som kan skada dig.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 Om du har råkat illa ut har du rätt att få hjälp att må bra igen.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har ett handikapp har rätt till ett bra liv.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blir sjuk har du rätt till sjukvård och träning.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har rätt att känna dig trygg där du bor och rätt till bra mat och ordentliga kläder.</a:t>
            </a:r>
            <a:endParaRPr lang="sv-SE" sz="2400" dirty="0"/>
          </a:p>
        </p:txBody>
      </p:sp>
      <p:pic>
        <p:nvPicPr>
          <p:cNvPr id="4" name="Bildobjekt 3" descr="En bild som visar person, inomhus, man, vägg&#10;&#10;Beskrivning genererad med mycket hög exakthet">
            <a:extLst>
              <a:ext uri="{FF2B5EF4-FFF2-40B4-BE49-F238E27FC236}">
                <a16:creationId xmlns:a16="http://schemas.microsoft.com/office/drawing/2014/main" id="{CA20BBAD-449D-4DFF-AA25-80D9F3C8F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8" y="1772816"/>
            <a:ext cx="583492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60123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 descr="Rectangle 5">
            <a:extLst>
              <a:ext uri="{FF2B5EF4-FFF2-40B4-BE49-F238E27FC236}">
                <a16:creationId xmlns:a16="http://schemas.microsoft.com/office/drawing/2014/main" id="{DABE10BA-F8C3-4770-98C9-EEF4F3CD5769}"/>
              </a:ext>
            </a:extLst>
          </p:cNvPr>
          <p:cNvSpPr txBox="1">
            <a:spLocks/>
          </p:cNvSpPr>
          <p:nvPr/>
        </p:nvSpPr>
        <p:spPr bwMode="auto">
          <a:xfrm>
            <a:off x="7464152" y="836712"/>
            <a:ext cx="4457452" cy="37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>
            <a:lvl1pPr marL="214313" indent="-2143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sv-SE" altLang="sv-SE" sz="3600" b="1" dirty="0">
                <a:latin typeface="Cooper Std Black"/>
                <a:cs typeface="Arial" panose="020B0604020202020204" pitchFamily="34" charset="0"/>
                <a:sym typeface="Arial" panose="020B0604020202020204" pitchFamily="34" charset="0"/>
              </a:rPr>
              <a:t>Föräldrar och vuxnas ansvar</a:t>
            </a:r>
          </a:p>
          <a:p>
            <a:pPr marL="0" indent="0"/>
            <a:endParaRPr lang="sv-SE" dirty="0"/>
          </a:p>
          <a:p>
            <a:pPr marL="0" indent="0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har rätt att få vara med dina föräldrar och de har ansvar för att du lever och utvecklas på bästa sätt.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inte din familj kan ta hand om dig har du rätt att tas om hand på ett sätt som är bra för dig.</a:t>
            </a:r>
            <a:endParaRPr lang="sv-SE" sz="2400" dirty="0"/>
          </a:p>
        </p:txBody>
      </p:sp>
      <p:pic>
        <p:nvPicPr>
          <p:cNvPr id="4" name="Bildobjekt 3" descr="En bild som visar person, mark, utomhus, stående&#10;&#10;Beskrivning genererad med mycket hög exakthet">
            <a:extLst>
              <a:ext uri="{FF2B5EF4-FFF2-40B4-BE49-F238E27FC236}">
                <a16:creationId xmlns:a16="http://schemas.microsoft.com/office/drawing/2014/main" id="{7608DA16-A93D-4431-8513-A670510C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2" y="1268760"/>
            <a:ext cx="63751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54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 descr="Rectangle 3">
            <a:extLst>
              <a:ext uri="{FF2B5EF4-FFF2-40B4-BE49-F238E27FC236}">
                <a16:creationId xmlns:a16="http://schemas.microsoft.com/office/drawing/2014/main" id="{E56F78F0-1AE6-4708-A076-3A700F0B54BF}"/>
              </a:ext>
            </a:extLst>
          </p:cNvPr>
          <p:cNvSpPr txBox="1">
            <a:spLocks/>
          </p:cNvSpPr>
          <p:nvPr/>
        </p:nvSpPr>
        <p:spPr bwMode="auto">
          <a:xfrm>
            <a:off x="5591944" y="1052736"/>
            <a:ext cx="5843588" cy="48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/>
          <a:p>
            <a:pPr algn="ctr"/>
            <a:r>
              <a:rPr lang="sv-SE" altLang="sv-SE" sz="4400" b="1" dirty="0">
                <a:latin typeface="Cooper Std Black" charset="0"/>
                <a:sym typeface="Cooper Std Black" charset="0"/>
              </a:rPr>
              <a:t>Källor</a:t>
            </a:r>
          </a:p>
          <a:p>
            <a:pPr algn="ctr"/>
            <a:endParaRPr lang="sv-SE" altLang="sv-SE" sz="20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algn="ctr"/>
            <a:br>
              <a:rPr lang="sv-SE" dirty="0"/>
            </a:br>
            <a:r>
              <a:rPr lang="sv-SE" dirty="0">
                <a:hlinkClick r:id="rId2"/>
              </a:rPr>
              <a:t>https://unicef.se/barnkonventionen</a:t>
            </a:r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u="sng" dirty="0">
                <a:hlinkClick r:id="rId3"/>
              </a:rPr>
              <a:t>https://www.aftonbladet.se/nyheter/a/7lwE9B/barnkonventionen-blir-lag--trots-kritiken</a:t>
            </a:r>
            <a:endParaRPr lang="sv-SE" dirty="0"/>
          </a:p>
          <a:p>
            <a:pPr algn="ctr"/>
            <a:br>
              <a:rPr lang="sv-SE" dirty="0"/>
            </a:br>
            <a:r>
              <a:rPr lang="sv-SE" u="sng" dirty="0">
                <a:hlinkClick r:id="rId4"/>
              </a:rPr>
              <a:t>https://www.svt.se/nyheter/lokalt/gavleborg/barnens-rattigheter-ska-starkas</a:t>
            </a:r>
            <a:endParaRPr lang="sv-SE" dirty="0"/>
          </a:p>
          <a:p>
            <a:pPr algn="ctr"/>
            <a:br>
              <a:rPr lang="sv-SE" dirty="0"/>
            </a:br>
            <a:br>
              <a:rPr lang="sv-SE" dirty="0"/>
            </a:br>
            <a:endParaRPr lang="sv-SE" altLang="sv-SE" sz="1200" u="sng" dirty="0">
              <a:solidFill>
                <a:srgbClr val="0563C1"/>
              </a:solidFill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pic>
        <p:nvPicPr>
          <p:cNvPr id="13314" name="Picture 2" descr="Picture 4">
            <a:extLst>
              <a:ext uri="{FF2B5EF4-FFF2-40B4-BE49-F238E27FC236}">
                <a16:creationId xmlns:a16="http://schemas.microsoft.com/office/drawing/2014/main" id="{5C8E3054-E759-465D-9D7D-5AF52E0A9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46113"/>
            <a:ext cx="3532188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orange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Rosa tom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Hav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blå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Grön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413</Words>
  <Application>Microsoft Office PowerPoint</Application>
  <PresentationFormat>Bredbild</PresentationFormat>
  <Paragraphs>69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Cooper Std Black</vt:lpstr>
      <vt:lpstr>Times</vt:lpstr>
      <vt:lpstr>Trebuchet MS</vt:lpstr>
      <vt:lpstr>Office Theme</vt:lpstr>
      <vt:lpstr>Office Theme - orange</vt:lpstr>
      <vt:lpstr>Office Theme - Rosa tom</vt:lpstr>
      <vt:lpstr>Office Theme - Hav</vt:lpstr>
      <vt:lpstr>Office Theme - blå</vt:lpstr>
      <vt:lpstr>Office Theme - Grön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Alexandra</dc:creator>
  <cp:lastModifiedBy>Alexandra Turku</cp:lastModifiedBy>
  <cp:revision>21</cp:revision>
  <dcterms:modified xsi:type="dcterms:W3CDTF">2018-10-12T14:53:06Z</dcterms:modified>
</cp:coreProperties>
</file>