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ACA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CEE9"/>
          </a:solidFill>
        </a:fill>
      </a:tcStyle>
    </a:wholeTbl>
    <a:band2H>
      <a:tcTxStyle b="def" i="def"/>
      <a:tcStyle>
        <a:tcBdr/>
        <a:fill>
          <a:solidFill>
            <a:srgbClr val="E9E8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5C1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667500"/>
            <a:ext cx="10464800" cy="1524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0"/>
            <a:ext cx="11099800" cy="2667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452955"/>
            <a:ext cx="5334000" cy="6562191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ett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två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tre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fyra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14044"/>
            <a:ext cx="11099800" cy="2238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452955"/>
            <a:ext cx="11099800" cy="6562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sv.wikipedia.org/wiki/Roald_Dahl" TargetMode="External"/><Relationship Id="rId3" Type="http://schemas.openxmlformats.org/officeDocument/2006/relationships/hyperlink" Target="http://www.svd.se/roald-dahl-var-barnslig-pa-allvar" TargetMode="External"/><Relationship Id="rId4" Type="http://schemas.openxmlformats.org/officeDocument/2006/relationships/hyperlink" Target="https://www.roalddahl.com/roald-dahl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408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body" idx="1"/>
          </p:nvPr>
        </p:nvSpPr>
        <p:spPr>
          <a:xfrm>
            <a:off x="1270000" y="2082800"/>
            <a:ext cx="10464800" cy="161895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/>
              <a:t>Veckans fördjupning handlar om en känd brittisk barnboksförfattare. Vet du </a:t>
            </a:r>
            <a:r>
              <a:rPr sz="3200"/>
              <a:t>vem</a:t>
            </a:r>
            <a:r>
              <a:rPr sz="3200"/>
              <a:t> det är? Svaret på den kluriga rebusen nedan är en ledtråd.</a:t>
            </a:r>
          </a:p>
        </p:txBody>
      </p:sp>
      <p:pic>
        <p:nvPicPr>
          <p:cNvPr id="33" name="Kiwi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1443" y="4474775"/>
            <a:ext cx="10901914" cy="14053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408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Roald Dahl</a:t>
            </a:r>
          </a:p>
        </p:txBody>
      </p:sp>
      <p:pic>
        <p:nvPicPr>
          <p:cNvPr id="36" name="Kall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60632" y="2607550"/>
            <a:ext cx="3283536" cy="4538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408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1444078" y="689669"/>
            <a:ext cx="10341523" cy="1723331"/>
          </a:xfrm>
          <a:prstGeom prst="rect">
            <a:avLst/>
          </a:prstGeom>
        </p:spPr>
        <p:txBody>
          <a:bodyPr/>
          <a:lstStyle>
            <a:lvl1pPr defTabSz="437448">
              <a:defRPr sz="5615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5615"/>
              <a:t>Roald Dahl firar 100 år</a:t>
            </a:r>
            <a:endParaRPr sz="5615"/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500" y="2590800"/>
            <a:ext cx="5088533" cy="6286500"/>
          </a:xfrm>
          <a:prstGeom prst="rect">
            <a:avLst/>
          </a:prstGeom>
        </p:spPr>
        <p:txBody>
          <a:bodyPr/>
          <a:lstStyle/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Roald Dahl hade fyllt 100 år i år.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Han är en känd barnboksförfattare.</a:t>
            </a:r>
            <a:endParaRPr sz="3100"/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Han skrev stora vänliga jätten. Den blev film.</a:t>
            </a:r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Nu görs många filmer som baseras på hans böcker.</a:t>
            </a:r>
          </a:p>
        </p:txBody>
      </p:sp>
      <p:pic>
        <p:nvPicPr>
          <p:cNvPr id="40" name="Roal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14395" y="3151426"/>
            <a:ext cx="6131605" cy="3450748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6436891" y="6699250"/>
            <a:ext cx="5886613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Foto:Hardwick4 Bildlicens Länk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408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Om Roald Dahl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812800" y="2400300"/>
            <a:ext cx="5110163" cy="6286500"/>
          </a:xfrm>
          <a:prstGeom prst="rect">
            <a:avLst/>
          </a:prstGeom>
        </p:spPr>
        <p:txBody>
          <a:bodyPr/>
          <a:lstStyle/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Föddes i Wales.</a:t>
            </a:r>
            <a:endParaRPr sz="3100"/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Föräldrar från Norge.</a:t>
            </a:r>
            <a:endParaRPr sz="3100"/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Trivdes inte i skolan.</a:t>
            </a:r>
            <a:endParaRPr sz="3100"/>
          </a:p>
          <a:p>
            <a:pPr lvl="0" marL="643041" indent="-643041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Skrev brev hem.</a:t>
            </a:r>
          </a:p>
        </p:txBody>
      </p:sp>
      <p:sp>
        <p:nvSpPr>
          <p:cNvPr id="45" name="Shape 45"/>
          <p:cNvSpPr/>
          <p:nvPr/>
        </p:nvSpPr>
        <p:spPr>
          <a:xfrm>
            <a:off x="6052850" y="6940550"/>
            <a:ext cx="5886614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Foto:BagoGames Länk Bildlicens</a:t>
            </a:r>
          </a:p>
        </p:txBody>
      </p:sp>
      <p:pic>
        <p:nvPicPr>
          <p:cNvPr id="46" name="SVJ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23176" y="3212161"/>
            <a:ext cx="6945962" cy="3669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408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Om Roald Dahl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952499" y="2597150"/>
            <a:ext cx="5203133" cy="6286500"/>
          </a:xfrm>
          <a:prstGeom prst="rect">
            <a:avLst/>
          </a:prstGeom>
        </p:spPr>
        <p:txBody>
          <a:bodyPr/>
          <a:lstStyle/>
          <a:p>
            <a:pPr lvl="0" marL="775096" indent="-775096" defTabSz="525779">
              <a:lnSpc>
                <a:spcPct val="90000"/>
              </a:lnSpc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Flög stridsflygplan under andra världskriget.</a:t>
            </a:r>
            <a:endParaRPr sz="3400"/>
          </a:p>
          <a:p>
            <a:pPr lvl="0" marL="775096" indent="-775096" defTabSz="525779">
              <a:lnSpc>
                <a:spcPct val="90000"/>
              </a:lnSpc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Skadade sig.</a:t>
            </a:r>
            <a:endParaRPr sz="3400"/>
          </a:p>
          <a:p>
            <a:pPr lvl="0" marL="775096" indent="-775096" defTabSz="525779">
              <a:lnSpc>
                <a:spcPct val="90000"/>
              </a:lnSpc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100"/>
              <a:t>Började skriva böcker.</a:t>
            </a:r>
            <a:endParaRPr sz="3400"/>
          </a:p>
          <a:p>
            <a:pPr lvl="0" marL="850106" indent="-850106" defTabSz="525779">
              <a:lnSpc>
                <a:spcPct val="90000"/>
              </a:lnSpc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00"/>
              <a:t>Många av de är idag kända.</a:t>
            </a:r>
          </a:p>
        </p:txBody>
      </p:sp>
      <p:sp>
        <p:nvSpPr>
          <p:cNvPr id="50" name="Shape 50"/>
          <p:cNvSpPr/>
          <p:nvPr/>
        </p:nvSpPr>
        <p:spPr>
          <a:xfrm>
            <a:off x="6786469" y="7918450"/>
            <a:ext cx="4402948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Foto:BagoGames Länk Bildlicens</a:t>
            </a:r>
          </a:p>
        </p:txBody>
      </p:sp>
      <p:pic>
        <p:nvPicPr>
          <p:cNvPr id="51" name="Chokladfabrike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54292" y="3403600"/>
            <a:ext cx="5067301" cy="429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408C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Källor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 marL="195579" indent="-195579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endParaRPr sz="1408"/>
          </a:p>
          <a:p>
            <a:pPr lvl="0" marL="195580" indent="-195580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286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https://sv.wikipedia.org/wiki/Roald_Dahl</a:t>
            </a:r>
            <a:endParaRPr sz="2860"/>
          </a:p>
          <a:p>
            <a:pPr lvl="0" marL="195580" indent="-195580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endParaRPr sz="2860"/>
          </a:p>
          <a:p>
            <a:pPr lvl="0" marL="195580" indent="-195580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286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http://www.svd.se/roald-dahl-var-barnslig-pa-allvar</a:t>
            </a:r>
            <a:endParaRPr sz="2860"/>
          </a:p>
          <a:p>
            <a:pPr lvl="0" marL="195580" indent="-195580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endParaRPr sz="2860"/>
          </a:p>
          <a:p>
            <a:pPr lvl="0" marL="195580" indent="-195580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286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https://www.roalddahl.com/roald-dahl</a:t>
            </a:r>
            <a:endParaRPr sz="1408"/>
          </a:p>
          <a:p>
            <a:pPr lvl="0" marL="195579" indent="-195579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endParaRPr sz="1408"/>
          </a:p>
          <a:p>
            <a:pPr lvl="0" marL="195579" indent="-195579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endParaRPr sz="1408"/>
          </a:p>
          <a:p>
            <a:pPr lvl="0" marL="195579" indent="-195579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endParaRPr sz="1408"/>
          </a:p>
          <a:p>
            <a:pPr lvl="0" marL="195579" indent="-195579" defTabSz="257047">
              <a:spcBef>
                <a:spcPts val="1800"/>
              </a:spcBef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endParaRPr sz="1408"/>
          </a:p>
          <a:p>
            <a:pPr lvl="0" marL="0" indent="0" defTabSz="210779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8" u="sng"/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