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83" d="100"/>
          <a:sy n="83" d="100"/>
        </p:scale>
        <p:origin x="-1380" y="-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737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h0Iz6QPAP8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a0hCOR6Fvw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-5715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 dirty="0" err="1"/>
              <a:t>Veckans</a:t>
            </a:r>
            <a:r>
              <a:rPr sz="2400" dirty="0"/>
              <a:t> </a:t>
            </a:r>
            <a:r>
              <a:rPr sz="2400" dirty="0" err="1"/>
              <a:t>fördjupning</a:t>
            </a:r>
            <a:r>
              <a:rPr sz="2400" dirty="0"/>
              <a:t> </a:t>
            </a:r>
            <a:r>
              <a:rPr sz="2400" dirty="0" err="1"/>
              <a:t>handlar</a:t>
            </a:r>
            <a:r>
              <a:rPr sz="2400" dirty="0"/>
              <a:t> om </a:t>
            </a:r>
            <a:r>
              <a:rPr sz="2400" dirty="0" err="1"/>
              <a:t>en</a:t>
            </a:r>
            <a:r>
              <a:rPr sz="2400" dirty="0"/>
              <a:t> </a:t>
            </a:r>
            <a:r>
              <a:rPr lang="sv-SE" sz="2400" dirty="0" smtClean="0"/>
              <a:t>känd seriefigur som fyller 50 i år</a:t>
            </a:r>
            <a:r>
              <a:rPr sz="2400" dirty="0" smtClean="0"/>
              <a:t>. </a:t>
            </a:r>
            <a:r>
              <a:rPr sz="2400" dirty="0"/>
              <a:t>Vet du </a:t>
            </a:r>
            <a:r>
              <a:rPr lang="sv-SE" sz="2400" dirty="0" smtClean="0"/>
              <a:t>vem </a:t>
            </a:r>
            <a:r>
              <a:rPr sz="2400" dirty="0" err="1" smtClean="0"/>
              <a:t>det</a:t>
            </a:r>
            <a:r>
              <a:rPr sz="2400" dirty="0" smtClean="0"/>
              <a:t> </a:t>
            </a:r>
            <a:r>
              <a:rPr sz="2400" dirty="0" err="1"/>
              <a:t>är</a:t>
            </a:r>
            <a:r>
              <a:rPr sz="2400" dirty="0"/>
              <a:t>? </a:t>
            </a:r>
            <a:r>
              <a:rPr sz="2400" dirty="0" err="1"/>
              <a:t>Lös</a:t>
            </a:r>
            <a:r>
              <a:rPr sz="2400" dirty="0"/>
              <a:t> den </a:t>
            </a:r>
            <a:r>
              <a:rPr sz="2400" dirty="0" err="1"/>
              <a:t>kluriga</a:t>
            </a:r>
            <a:r>
              <a:rPr sz="2400" dirty="0"/>
              <a:t> </a:t>
            </a:r>
            <a:r>
              <a:rPr sz="2400" dirty="0" err="1"/>
              <a:t>rebusen</a:t>
            </a:r>
            <a:r>
              <a:rPr sz="2400" dirty="0"/>
              <a:t> </a:t>
            </a:r>
            <a:r>
              <a:rPr sz="2400" dirty="0" err="1"/>
              <a:t>för</a:t>
            </a:r>
            <a:r>
              <a:rPr sz="2400" dirty="0"/>
              <a:t> </a:t>
            </a:r>
            <a:r>
              <a:rPr sz="2400" dirty="0" err="1"/>
              <a:t>att</a:t>
            </a:r>
            <a:r>
              <a:rPr sz="2400" dirty="0"/>
              <a:t> </a:t>
            </a:r>
            <a:r>
              <a:rPr sz="2400" dirty="0" err="1"/>
              <a:t>få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</a:t>
            </a:r>
            <a:r>
              <a:rPr sz="2400" dirty="0" err="1"/>
              <a:t>ledtråd</a:t>
            </a:r>
            <a:r>
              <a:rPr sz="2400" dirty="0"/>
              <a:t>.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16" y="3853562"/>
            <a:ext cx="10058400" cy="15716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sv-SE" sz="6719" dirty="0" smtClean="0"/>
              <a:t>Bamse fyller 50 år</a:t>
            </a:r>
            <a:endParaRPr sz="6719" dirty="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489575" cy="62865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13384" lvl="0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lang="sv-SE" sz="3534" dirty="0" smtClean="0"/>
              <a:t>Sveriges populäraste seriebjörn</a:t>
            </a:r>
            <a:r>
              <a:rPr sz="3534" dirty="0" smtClean="0"/>
              <a:t>.</a:t>
            </a:r>
            <a:endParaRPr sz="3534" dirty="0"/>
          </a:p>
          <a:p>
            <a:pPr marL="413384" lvl="0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lang="sv-SE" sz="3534" dirty="0" smtClean="0"/>
              <a:t>Uppskattas av både vuxna och barn.</a:t>
            </a:r>
            <a:endParaRPr sz="3534" dirty="0"/>
          </a:p>
          <a:p>
            <a:pPr marL="413384" lvl="0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lang="sv-SE" sz="3534" dirty="0" smtClean="0"/>
              <a:t>Äventyrsberättelser med budskap</a:t>
            </a:r>
            <a:r>
              <a:rPr sz="3534" dirty="0" smtClean="0"/>
              <a:t>.</a:t>
            </a:r>
            <a:endParaRPr sz="3534" dirty="0"/>
          </a:p>
          <a:p>
            <a:pPr marL="413384" lvl="0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lang="sv-SE" sz="3534" dirty="0" err="1" smtClean="0"/>
              <a:t>Orginalteckningar</a:t>
            </a:r>
            <a:r>
              <a:rPr lang="sv-SE" sz="3534" dirty="0" smtClean="0"/>
              <a:t> av Bamse finns på Seriegalleriet i Stockholm</a:t>
            </a:r>
            <a:r>
              <a:rPr sz="3534" dirty="0" smtClean="0"/>
              <a:t>.</a:t>
            </a:r>
            <a:endParaRPr sz="3534" dirty="0"/>
          </a:p>
        </p:txBody>
      </p:sp>
      <p:sp>
        <p:nvSpPr>
          <p:cNvPr id="37" name="Shape 37"/>
          <p:cNvSpPr/>
          <p:nvPr/>
        </p:nvSpPr>
        <p:spPr>
          <a:xfrm>
            <a:off x="6718424" y="6982974"/>
            <a:ext cx="2366033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sv-SE" sz="2000" dirty="0" smtClean="0"/>
              <a:t>Bamse fyller 50 i år.</a:t>
            </a:r>
            <a:endParaRPr sz="20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424" y="3796278"/>
            <a:ext cx="5029200" cy="31866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468910"/>
          </a:xfrm>
          <a:prstGeom prst="rect">
            <a:avLst/>
          </a:prstGeom>
        </p:spPr>
        <p:txBody>
          <a:bodyPr/>
          <a:lstStyle>
            <a:lvl1pPr defTabSz="566674">
              <a:defRPr sz="776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sv-SE" sz="7760" dirty="0" smtClean="0"/>
              <a:t>Bamses historia</a:t>
            </a:r>
            <a:endParaRPr sz="7760" dirty="0"/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1283890" y="2705713"/>
            <a:ext cx="5683053" cy="5370464"/>
          </a:xfrm>
          <a:prstGeom prst="rect">
            <a:avLst/>
          </a:prstGeom>
        </p:spPr>
        <p:txBody>
          <a:bodyPr/>
          <a:lstStyle/>
          <a:p>
            <a:pPr marL="435609" lvl="0" indent="-435609" defTabSz="572516">
              <a:spcBef>
                <a:spcPts val="4100"/>
              </a:spcBef>
              <a:defRPr sz="1800">
                <a:solidFill>
                  <a:srgbClr val="000000"/>
                </a:solidFill>
              </a:defRPr>
            </a:pPr>
            <a:r>
              <a:rPr lang="sv-SE" sz="3724" dirty="0" smtClean="0"/>
              <a:t>Skapades av Rune Andréasson.</a:t>
            </a:r>
            <a:endParaRPr sz="3724" dirty="0"/>
          </a:p>
          <a:p>
            <a:pPr marL="435609" lvl="0" indent="-435609" defTabSz="572516">
              <a:spcBef>
                <a:spcPts val="4100"/>
              </a:spcBef>
              <a:defRPr sz="1800">
                <a:solidFill>
                  <a:srgbClr val="000000"/>
                </a:solidFill>
              </a:defRPr>
            </a:pPr>
            <a:r>
              <a:rPr lang="sv-SE" sz="3724" dirty="0" smtClean="0"/>
              <a:t>Han fick en nallebjörn när han var 1 år</a:t>
            </a:r>
            <a:r>
              <a:rPr sz="3724" dirty="0" smtClean="0"/>
              <a:t>.</a:t>
            </a:r>
            <a:endParaRPr sz="3724" dirty="0"/>
          </a:p>
          <a:p>
            <a:pPr marL="435609" lvl="0" indent="-435609" defTabSz="572516">
              <a:spcBef>
                <a:spcPts val="4100"/>
              </a:spcBef>
              <a:defRPr sz="1800">
                <a:solidFill>
                  <a:srgbClr val="000000"/>
                </a:solidFill>
              </a:defRPr>
            </a:pPr>
            <a:r>
              <a:rPr lang="sv-SE" sz="3724" dirty="0" smtClean="0"/>
              <a:t>Nallebjörnen inspirerade Rune till att skapa Bamse</a:t>
            </a:r>
            <a:r>
              <a:rPr sz="3724" dirty="0" smtClean="0"/>
              <a:t>.</a:t>
            </a:r>
            <a:endParaRPr sz="3724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28" y="2716560"/>
            <a:ext cx="2884369" cy="4741427"/>
          </a:xfrm>
          <a:prstGeom prst="rect">
            <a:avLst/>
          </a:prstGeom>
        </p:spPr>
      </p:pic>
      <p:sp>
        <p:nvSpPr>
          <p:cNvPr id="6" name="Shape 46"/>
          <p:cNvSpPr/>
          <p:nvPr/>
        </p:nvSpPr>
        <p:spPr>
          <a:xfrm>
            <a:off x="7654528" y="7454892"/>
            <a:ext cx="222657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sv-SE" sz="2000" dirty="0" smtClean="0"/>
              <a:t>Rune Andréasson.</a:t>
            </a:r>
            <a:endParaRPr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2057400" y="762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På 1900-talet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104900" y="2590800"/>
            <a:ext cx="5567264" cy="6286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934" lvl="0" indent="-368934" defTabSz="484886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sv-SE" sz="3154" dirty="0" smtClean="0"/>
              <a:t>Första skapade Rune två andra björnar – Teddy och Nalle. </a:t>
            </a:r>
            <a:endParaRPr sz="3154" dirty="0"/>
          </a:p>
          <a:p>
            <a:pPr marL="368934" lvl="0" indent="-368934" defTabSz="484886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sv-SE" sz="3154" dirty="0" smtClean="0"/>
              <a:t>Dessa två blev sedan Bamse</a:t>
            </a:r>
            <a:r>
              <a:rPr sz="3154" dirty="0" smtClean="0"/>
              <a:t>. </a:t>
            </a:r>
            <a:endParaRPr sz="3154" dirty="0"/>
          </a:p>
          <a:p>
            <a:pPr marL="368934" lvl="0" indent="-368934" defTabSz="484886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sv-SE" sz="3154" dirty="0" smtClean="0"/>
              <a:t>Bamse började som serie i tidninge</a:t>
            </a:r>
            <a:r>
              <a:rPr lang="sv-SE" sz="3154" dirty="0" smtClean="0"/>
              <a:t>n Allers 1966</a:t>
            </a:r>
            <a:r>
              <a:rPr sz="3154" dirty="0" smtClean="0"/>
              <a:t>.</a:t>
            </a:r>
            <a:endParaRPr sz="3154" dirty="0"/>
          </a:p>
          <a:p>
            <a:pPr marL="368934" lvl="0" indent="-368934" defTabSz="484886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sv-SE" sz="3154" dirty="0" smtClean="0"/>
              <a:t>1973 kom första numret av Bamses egna serietidning</a:t>
            </a:r>
            <a:r>
              <a:rPr sz="3154" dirty="0" smtClean="0"/>
              <a:t>.</a:t>
            </a:r>
            <a:endParaRPr sz="3154" dirty="0"/>
          </a:p>
        </p:txBody>
      </p:sp>
      <p:sp>
        <p:nvSpPr>
          <p:cNvPr id="46" name="Shape 46"/>
          <p:cNvSpPr/>
          <p:nvPr/>
        </p:nvSpPr>
        <p:spPr>
          <a:xfrm>
            <a:off x="6991424" y="7815088"/>
            <a:ext cx="971420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lang="sv-SE" sz="2000" dirty="0" smtClean="0"/>
              <a:t>Bamse</a:t>
            </a:r>
            <a:r>
              <a:rPr sz="2000" dirty="0" smtClean="0"/>
              <a:t>.</a:t>
            </a:r>
            <a:endParaRPr sz="20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456" y="3462088"/>
            <a:ext cx="3216872" cy="4353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Film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00"/>
                </a:solidFill>
                <a:hlinkClick r:id="rId3"/>
              </a:defRPr>
            </a:lvl1pPr>
          </a:lstStyle>
          <a:p>
            <a:pPr lvl="0">
              <a:defRPr sz="1800" u="none"/>
            </a:pPr>
            <a:endParaRPr sz="3800" u="sng" dirty="0">
              <a:hlinkClick r:id="rId3"/>
            </a:endParaRPr>
          </a:p>
        </p:txBody>
      </p:sp>
      <p:pic>
        <p:nvPicPr>
          <p:cNvPr id="3" name="Fa0hCOR6Fv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16400" y="3590925"/>
            <a:ext cx="4572000" cy="2571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A4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 dirty="0" err="1"/>
              <a:t>Källor</a:t>
            </a:r>
            <a:endParaRPr sz="8000" dirty="0"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1041400" y="2260600"/>
            <a:ext cx="11099800" cy="6286500"/>
          </a:xfrm>
          <a:prstGeom prst="rect">
            <a:avLst/>
          </a:prstGeom>
        </p:spPr>
        <p:txBody>
          <a:bodyPr/>
          <a:lstStyle/>
          <a:p>
            <a:r>
              <a:rPr lang="sv-SE" sz="3200" dirty="0">
                <a:solidFill>
                  <a:schemeClr val="bg1"/>
                </a:solidFill>
              </a:rPr>
              <a:t>http://www.svt.se/kultur/pigg-nallebjorn-fyller-50-ar</a:t>
            </a:r>
          </a:p>
          <a:p>
            <a:r>
              <a:rPr lang="sv-SE" sz="3200" dirty="0">
                <a:solidFill>
                  <a:schemeClr val="bg1"/>
                </a:solidFill>
              </a:rPr>
              <a:t>http://www.bamse.se/sidor/kategoribamsefaktarune-andreasson</a:t>
            </a:r>
          </a:p>
          <a:p>
            <a:pPr marL="364489" lvl="0" indent="-364489" defTabSz="479044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endParaRPr sz="3116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138</Words>
  <Application>Microsoft Office PowerPoint</Application>
  <PresentationFormat>Anpassad</PresentationFormat>
  <Paragraphs>22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Black</vt:lpstr>
      <vt:lpstr>Veckans fördjupning handlar om en känd seriefigur som fyller 50 i år. Vet du vem det är? Lös den kluriga rebusen för att få en ledtråd.</vt:lpstr>
      <vt:lpstr>Bamse fyller 50 år</vt:lpstr>
      <vt:lpstr>Bamses historia</vt:lpstr>
      <vt:lpstr>På 1900-talet</vt:lpstr>
      <vt:lpstr>Film</vt:lpstr>
      <vt:lpstr>Källor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Veckans fördjupning handlar om en känd seriefigur som fyller 50 i år. Vet du vem det är? Lös den kluriga rebusen för att få en ledtråd.</dc:title>
  <dc:creator>Stefan Cavallus Hyltén</dc:creator>
  <cp:lastModifiedBy>Stefan Hyltén-Cavallius</cp:lastModifiedBy>
  <cp:revision>2</cp:revision>
  <dcterms:modified xsi:type="dcterms:W3CDTF">2016-01-22T20:37:38Z</dcterms:modified>
</cp:coreProperties>
</file>